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13/07/2020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92150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13/07/2020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1718226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13/07/2020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9512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13/07/2020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407758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5DFB928-1770-4D25-87CA-93038B059CD7}" type="datetimeFigureOut">
              <a:rPr lang="es-MX" smtClean="0"/>
              <a:t>13/07/2020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411131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5DFB928-1770-4D25-87CA-93038B059CD7}" type="datetimeFigureOut">
              <a:rPr lang="es-MX" smtClean="0"/>
              <a:t>13/07/2020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79912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5DFB928-1770-4D25-87CA-93038B059CD7}" type="datetimeFigureOut">
              <a:rPr lang="es-MX" smtClean="0"/>
              <a:t>13/07/2020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33726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5DFB928-1770-4D25-87CA-93038B059CD7}" type="datetimeFigureOut">
              <a:rPr lang="es-MX" smtClean="0"/>
              <a:t>13/07/2020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108374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FB928-1770-4D25-87CA-93038B059CD7}" type="datetimeFigureOut">
              <a:rPr lang="es-MX" smtClean="0"/>
              <a:t>13/07/2020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64806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DFB928-1770-4D25-87CA-93038B059CD7}" type="datetimeFigureOut">
              <a:rPr lang="es-MX" smtClean="0"/>
              <a:t>13/07/2020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53334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DFB928-1770-4D25-87CA-93038B059CD7}" type="datetimeFigureOut">
              <a:rPr lang="es-MX" smtClean="0"/>
              <a:t>13/07/2020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31494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FB928-1770-4D25-87CA-93038B059CD7}" type="datetimeFigureOut">
              <a:rPr lang="es-MX" smtClean="0"/>
              <a:t>13/07/2020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7E9C4-4239-4DB9-9F8E-2D68F7C3D060}" type="slidenum">
              <a:rPr lang="es-MX" smtClean="0"/>
              <a:t>‹Nº›</a:t>
            </a:fld>
            <a:endParaRPr lang="es-MX"/>
          </a:p>
        </p:txBody>
      </p:sp>
    </p:spTree>
    <p:extLst>
      <p:ext uri="{BB962C8B-B14F-4D97-AF65-F5344CB8AC3E}">
        <p14:creationId xmlns:p14="http://schemas.microsoft.com/office/powerpoint/2010/main" val="95665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41615" y="1774577"/>
            <a:ext cx="7823665" cy="4832092"/>
          </a:xfrm>
          <a:prstGeom prst="rect">
            <a:avLst/>
          </a:prstGeom>
          <a:noFill/>
        </p:spPr>
        <p:txBody>
          <a:bodyPr wrap="square" rtlCol="0">
            <a:spAutoFit/>
          </a:bodyPr>
          <a:lstStyle/>
          <a:p>
            <a:r>
              <a:rPr lang="es-MX" sz="1400" dirty="0">
                <a:latin typeface="Arial" panose="020B0604020202020204" pitchFamily="34" charset="0"/>
                <a:cs typeface="Arial" panose="020B0604020202020204" pitchFamily="34" charset="0"/>
              </a:rPr>
              <a:t>En cuatro meses, la crisis económica ha eliminado un millón 113,677 empleos formales en México</a:t>
            </a:r>
            <a:r>
              <a:rPr lang="es-MX" sz="1400" dirty="0" smtClean="0">
                <a:latin typeface="Arial" panose="020B0604020202020204" pitchFamily="34" charset="0"/>
                <a:cs typeface="Arial" panose="020B0604020202020204" pitchFamily="34" charset="0"/>
              </a:rPr>
              <a:t>.</a:t>
            </a:r>
          </a:p>
          <a:p>
            <a:r>
              <a:rPr lang="es-MX" sz="1400" dirty="0" smtClean="0">
                <a:latin typeface="Arial" panose="020B0604020202020204" pitchFamily="34" charset="0"/>
                <a:cs typeface="Arial" panose="020B0604020202020204" pitchFamily="34" charset="0"/>
              </a:rPr>
              <a:t>Durante </a:t>
            </a:r>
            <a:r>
              <a:rPr lang="es-MX" sz="1400" dirty="0">
                <a:latin typeface="Arial" panose="020B0604020202020204" pitchFamily="34" charset="0"/>
                <a:cs typeface="Arial" panose="020B0604020202020204" pitchFamily="34" charset="0"/>
              </a:rPr>
              <a:t>junio, la baja en la cifra de trabajadores inscritos al IMSS fue de 83,311, la mayor para un mismo mes desde 2001, de acuerdo con los datos publicados este domingo por el Instituto</a:t>
            </a:r>
            <a:r>
              <a:rPr lang="es-MX" sz="1400" dirty="0" smtClean="0">
                <a:latin typeface="Arial" panose="020B0604020202020204" pitchFamily="34" charset="0"/>
                <a:cs typeface="Arial" panose="020B0604020202020204" pitchFamily="34" charset="0"/>
              </a:rPr>
              <a:t>.</a:t>
            </a:r>
          </a:p>
          <a:p>
            <a:endParaRPr lang="es-MX" sz="1400" dirty="0">
              <a:latin typeface="Arial" panose="020B0604020202020204" pitchFamily="34" charset="0"/>
              <a:cs typeface="Arial" panose="020B0604020202020204" pitchFamily="34" charset="0"/>
            </a:endParaRPr>
          </a:p>
          <a:p>
            <a:r>
              <a:rPr lang="es-MX" sz="1400" dirty="0" smtClean="0">
                <a:latin typeface="Arial" panose="020B0604020202020204" pitchFamily="34" charset="0"/>
                <a:cs typeface="Arial" panose="020B0604020202020204" pitchFamily="34" charset="0"/>
              </a:rPr>
              <a:t>En </a:t>
            </a:r>
            <a:r>
              <a:rPr lang="es-MX" sz="1400" dirty="0">
                <a:latin typeface="Arial" panose="020B0604020202020204" pitchFamily="34" charset="0"/>
                <a:cs typeface="Arial" panose="020B0604020202020204" pitchFamily="34" charset="0"/>
              </a:rPr>
              <a:t>su discurso del 1 de julio, el presidente Andrés Manuel López Obrador adelantó que la pérdida de empleos ya había tocado fondo y que en junio se habían perdido 83,000 plazas </a:t>
            </a:r>
            <a:r>
              <a:rPr lang="es-MX" sz="1400" dirty="0" err="1">
                <a:latin typeface="Arial" panose="020B0604020202020204" pitchFamily="34" charset="0"/>
                <a:cs typeface="Arial" panose="020B0604020202020204" pitchFamily="34" charset="0"/>
              </a:rPr>
              <a:t>laborales.La</a:t>
            </a:r>
            <a:r>
              <a:rPr lang="es-MX" sz="1400" dirty="0">
                <a:latin typeface="Arial" panose="020B0604020202020204" pitchFamily="34" charset="0"/>
                <a:cs typeface="Arial" panose="020B0604020202020204" pitchFamily="34" charset="0"/>
              </a:rPr>
              <a:t> pérdida de empleos ya tocó fondo. </a:t>
            </a:r>
            <a:endParaRPr lang="es-MX" sz="1400" dirty="0" smtClean="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r>
              <a:rPr lang="es-MX" sz="1400" dirty="0" smtClean="0">
                <a:latin typeface="Arial" panose="020B0604020202020204" pitchFamily="34" charset="0"/>
                <a:cs typeface="Arial" panose="020B0604020202020204" pitchFamily="34" charset="0"/>
              </a:rPr>
              <a:t>Estoy </a:t>
            </a:r>
            <a:r>
              <a:rPr lang="es-MX" sz="1400" dirty="0">
                <a:latin typeface="Arial" panose="020B0604020202020204" pitchFamily="34" charset="0"/>
                <a:cs typeface="Arial" panose="020B0604020202020204" pitchFamily="34" charset="0"/>
              </a:rPr>
              <a:t>convencido que, en este mes de julio, si no aumenta el número de empleos cuando menos se mantendrán los 19 millones 500,000 trabajadores que hoy están inscritos en el seguro </a:t>
            </a:r>
            <a:r>
              <a:rPr lang="es-MX" sz="1400" dirty="0" err="1">
                <a:latin typeface="Arial" panose="020B0604020202020204" pitchFamily="34" charset="0"/>
                <a:cs typeface="Arial" panose="020B0604020202020204" pitchFamily="34" charset="0"/>
              </a:rPr>
              <a:t>social.Del</a:t>
            </a:r>
            <a:r>
              <a:rPr lang="es-MX" sz="1400" dirty="0">
                <a:latin typeface="Arial" panose="020B0604020202020204" pitchFamily="34" charset="0"/>
                <a:cs typeface="Arial" panose="020B0604020202020204" pitchFamily="34" charset="0"/>
              </a:rPr>
              <a:t> total de empleos perdidos en junio, 85,544 eran permanentes, pero se crearon 2,243 eventuales, informó el </a:t>
            </a:r>
            <a:r>
              <a:rPr lang="es-MX" sz="1400" dirty="0" err="1">
                <a:latin typeface="Arial" panose="020B0604020202020204" pitchFamily="34" charset="0"/>
                <a:cs typeface="Arial" panose="020B0604020202020204" pitchFamily="34" charset="0"/>
              </a:rPr>
              <a:t>IMSS.Sobre</a:t>
            </a:r>
            <a:r>
              <a:rPr lang="es-MX" sz="1400" dirty="0">
                <a:latin typeface="Arial" panose="020B0604020202020204" pitchFamily="34" charset="0"/>
                <a:cs typeface="Arial" panose="020B0604020202020204" pitchFamily="34" charset="0"/>
              </a:rPr>
              <a:t> la pérdida de empleo y su recuperación, un miembro de la junta de gobierno de Banco de México dijo que no se trata de puestos que puedan recobrarse durante la recuperación económica, según las minutas de su última reunión</a:t>
            </a:r>
            <a:r>
              <a:rPr lang="es-MX" sz="1400" dirty="0" smtClean="0">
                <a:latin typeface="Arial" panose="020B0604020202020204" pitchFamily="34" charset="0"/>
                <a:cs typeface="Arial" panose="020B0604020202020204" pitchFamily="34" charset="0"/>
              </a:rPr>
              <a:t>.</a:t>
            </a:r>
          </a:p>
          <a:p>
            <a:endParaRPr lang="es-MX" sz="1400" dirty="0" smtClean="0">
              <a:latin typeface="Arial" panose="020B0604020202020204" pitchFamily="34" charset="0"/>
              <a:cs typeface="Arial" panose="020B0604020202020204" pitchFamily="34" charset="0"/>
            </a:endParaRPr>
          </a:p>
          <a:p>
            <a:r>
              <a:rPr lang="es-MX" sz="1400" dirty="0" smtClean="0">
                <a:latin typeface="Arial" panose="020B0604020202020204" pitchFamily="34" charset="0"/>
                <a:cs typeface="Arial" panose="020B0604020202020204" pitchFamily="34" charset="0"/>
              </a:rPr>
              <a:t>Con </a:t>
            </a:r>
            <a:r>
              <a:rPr lang="es-MX" sz="1400" dirty="0">
                <a:latin typeface="Arial" panose="020B0604020202020204" pitchFamily="34" charset="0"/>
                <a:cs typeface="Arial" panose="020B0604020202020204" pitchFamily="34" charset="0"/>
              </a:rPr>
              <a:t>la eliminación de puestos de trabajo, un integrante del Banxico subrayó que el banco central debe vigilar las circunstancias que disminuyen el poder adquisitivo de los hogares de menores recursos y que empeoran la severa pérdida de ingresos que padecen las personas sin empleo</a:t>
            </a:r>
            <a:r>
              <a:rPr lang="es-MX" sz="1400" dirty="0" smtClean="0">
                <a:latin typeface="Arial" panose="020B0604020202020204" pitchFamily="34" charset="0"/>
                <a:cs typeface="Arial" panose="020B0604020202020204" pitchFamily="34" charset="0"/>
              </a:rPr>
              <a:t>.</a:t>
            </a:r>
          </a:p>
          <a:p>
            <a:endParaRPr lang="es-MX" sz="1400" dirty="0">
              <a:latin typeface="Arial" panose="020B0604020202020204" pitchFamily="34" charset="0"/>
              <a:cs typeface="Arial" panose="020B0604020202020204" pitchFamily="34" charset="0"/>
            </a:endParaRPr>
          </a:p>
          <a:p>
            <a:r>
              <a:rPr lang="es-MX" sz="1400" dirty="0" smtClean="0">
                <a:latin typeface="Arial" panose="020B0604020202020204" pitchFamily="34" charset="0"/>
                <a:cs typeface="Arial" panose="020B0604020202020204" pitchFamily="34" charset="0"/>
              </a:rPr>
              <a:t>Por </a:t>
            </a:r>
            <a:r>
              <a:rPr lang="es-MX" sz="1400" dirty="0">
                <a:latin typeface="Arial" panose="020B0604020202020204" pitchFamily="34" charset="0"/>
                <a:cs typeface="Arial" panose="020B0604020202020204" pitchFamily="34" charset="0"/>
              </a:rPr>
              <a:t>sector económico, en la construcción la caída fue de 11.6%; servicios para empresas, 8.1%; extractiva, 6.5%, y transformación, 4.8% respecto a junio de 2019.</a:t>
            </a:r>
            <a:endParaRPr lang="es-MX" sz="1400"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2"/>
          <a:stretch>
            <a:fillRect/>
          </a:stretch>
        </p:blipFill>
        <p:spPr>
          <a:xfrm>
            <a:off x="934942" y="68439"/>
            <a:ext cx="863298" cy="880550"/>
          </a:xfrm>
          <a:prstGeom prst="rect">
            <a:avLst/>
          </a:prstGeom>
        </p:spPr>
      </p:pic>
      <p:sp>
        <p:nvSpPr>
          <p:cNvPr id="7" name="Rectángulo 6"/>
          <p:cNvSpPr/>
          <p:nvPr/>
        </p:nvSpPr>
        <p:spPr>
          <a:xfrm>
            <a:off x="2079720" y="759454"/>
            <a:ext cx="8807570" cy="1466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00000"/>
              </a:solidFill>
            </a:endParaRPr>
          </a:p>
        </p:txBody>
      </p:sp>
      <p:sp>
        <p:nvSpPr>
          <p:cNvPr id="8" name="CuadroTexto 7"/>
          <p:cNvSpPr txBox="1"/>
          <p:nvPr/>
        </p:nvSpPr>
        <p:spPr>
          <a:xfrm>
            <a:off x="2441275" y="232913"/>
            <a:ext cx="8143336" cy="369332"/>
          </a:xfrm>
          <a:prstGeom prst="rect">
            <a:avLst/>
          </a:prstGeom>
          <a:noFill/>
        </p:spPr>
        <p:txBody>
          <a:bodyPr wrap="square" rtlCol="0">
            <a:spAutoFit/>
          </a:bodyPr>
          <a:lstStyle/>
          <a:p>
            <a:pPr algn="ctr"/>
            <a:r>
              <a:rPr lang="es-MX" b="1" dirty="0" smtClean="0">
                <a:solidFill>
                  <a:srgbClr val="FF0000"/>
                </a:solidFill>
              </a:rPr>
              <a:t>NOTICIAS DE SEGURIDAD Y MEDIO AMBIENTE</a:t>
            </a:r>
            <a:endParaRPr lang="es-MX" b="1" dirty="0">
              <a:solidFill>
                <a:srgbClr val="FF0000"/>
              </a:solidFill>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373" y="2201297"/>
            <a:ext cx="3190604" cy="2127069"/>
          </a:xfrm>
          <a:prstGeom prst="rect">
            <a:avLst/>
          </a:prstGeom>
        </p:spPr>
      </p:pic>
      <p:sp>
        <p:nvSpPr>
          <p:cNvPr id="3" name="CuadroTexto 2"/>
          <p:cNvSpPr txBox="1"/>
          <p:nvPr/>
        </p:nvSpPr>
        <p:spPr>
          <a:xfrm>
            <a:off x="5199017" y="1155674"/>
            <a:ext cx="5930537" cy="369332"/>
          </a:xfrm>
          <a:prstGeom prst="rect">
            <a:avLst/>
          </a:prstGeom>
          <a:noFill/>
        </p:spPr>
        <p:txBody>
          <a:bodyPr wrap="square" rtlCol="0">
            <a:spAutoFit/>
          </a:bodyPr>
          <a:lstStyle/>
          <a:p>
            <a:r>
              <a:rPr lang="es-MX" dirty="0">
                <a:solidFill>
                  <a:schemeClr val="accent6">
                    <a:lumMod val="50000"/>
                  </a:schemeClr>
                </a:solidFill>
              </a:rPr>
              <a:t>Hay más de 1.1 millones de empleos perdidos’: IMSS</a:t>
            </a:r>
          </a:p>
        </p:txBody>
      </p:sp>
    </p:spTree>
    <p:extLst>
      <p:ext uri="{BB962C8B-B14F-4D97-AF65-F5344CB8AC3E}">
        <p14:creationId xmlns:p14="http://schemas.microsoft.com/office/powerpoint/2010/main" val="1101949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161</Words>
  <Application>Microsoft Office PowerPoint</Application>
  <PresentationFormat>Panorámica</PresentationFormat>
  <Paragraphs>12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3</cp:revision>
  <dcterms:created xsi:type="dcterms:W3CDTF">2020-07-09T14:01:21Z</dcterms:created>
  <dcterms:modified xsi:type="dcterms:W3CDTF">2020-07-13T19:25:05Z</dcterms:modified>
</cp:coreProperties>
</file>