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06/08/2020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92150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06/08/2020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171822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06/08/2020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9512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06/08/2020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407758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5DFB928-1770-4D25-87CA-93038B059CD7}" type="datetimeFigureOut">
              <a:rPr lang="es-MX" smtClean="0"/>
              <a:t>06/08/2020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411131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5DFB928-1770-4D25-87CA-93038B059CD7}" type="datetimeFigureOut">
              <a:rPr lang="es-MX" smtClean="0"/>
              <a:t>06/08/2020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79912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5DFB928-1770-4D25-87CA-93038B059CD7}" type="datetimeFigureOut">
              <a:rPr lang="es-MX" smtClean="0"/>
              <a:t>06/08/2020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33726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5DFB928-1770-4D25-87CA-93038B059CD7}" type="datetimeFigureOut">
              <a:rPr lang="es-MX" smtClean="0"/>
              <a:t>06/08/2020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108374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FB928-1770-4D25-87CA-93038B059CD7}" type="datetimeFigureOut">
              <a:rPr lang="es-MX" smtClean="0"/>
              <a:t>06/08/2020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64806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DFB928-1770-4D25-87CA-93038B059CD7}" type="datetimeFigureOut">
              <a:rPr lang="es-MX" smtClean="0"/>
              <a:t>06/08/2020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533343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DFB928-1770-4D25-87CA-93038B059CD7}" type="datetimeFigureOut">
              <a:rPr lang="es-MX" smtClean="0"/>
              <a:t>06/08/2020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31494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FB928-1770-4D25-87CA-93038B059CD7}" type="datetimeFigureOut">
              <a:rPr lang="es-MX" smtClean="0"/>
              <a:t>06/08/2020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7E9C4-4239-4DB9-9F8E-2D68F7C3D060}" type="slidenum">
              <a:rPr lang="es-MX" smtClean="0"/>
              <a:t>‹Nº›</a:t>
            </a:fld>
            <a:endParaRPr lang="es-MX"/>
          </a:p>
        </p:txBody>
      </p:sp>
    </p:spTree>
    <p:extLst>
      <p:ext uri="{BB962C8B-B14F-4D97-AF65-F5344CB8AC3E}">
        <p14:creationId xmlns:p14="http://schemas.microsoft.com/office/powerpoint/2010/main" val="95665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73913" y="3333668"/>
            <a:ext cx="10669150" cy="3293209"/>
          </a:xfrm>
          <a:prstGeom prst="rect">
            <a:avLst/>
          </a:prstGeom>
          <a:noFill/>
        </p:spPr>
        <p:txBody>
          <a:bodyPr wrap="square" rtlCol="0">
            <a:spAutoFit/>
          </a:bodyPr>
          <a:lstStyle/>
          <a:p>
            <a:r>
              <a:rPr lang="es-MX" i="1" dirty="0"/>
              <a:t>Los próximos días, esperan para la mayor parte del estado de </a:t>
            </a:r>
            <a:r>
              <a:rPr lang="es-MX" b="1" i="1" dirty="0"/>
              <a:t>Chihuahua </a:t>
            </a:r>
            <a:r>
              <a:rPr lang="es-MX" i="1" dirty="0"/>
              <a:t>un clima seco, excepto en el extremo occidente de la entidad</a:t>
            </a:r>
            <a:r>
              <a:rPr lang="es-MX" i="1" dirty="0" smtClean="0"/>
              <a:t>.</a:t>
            </a:r>
          </a:p>
          <a:p>
            <a:endParaRPr lang="es-MX" sz="1400" i="1" dirty="0"/>
          </a:p>
          <a:p>
            <a:r>
              <a:rPr lang="es-MX" dirty="0"/>
              <a:t>La </a:t>
            </a:r>
            <a:r>
              <a:rPr lang="es-MX" b="1" dirty="0"/>
              <a:t>Conagua</a:t>
            </a:r>
            <a:r>
              <a:rPr lang="es-MX" dirty="0"/>
              <a:t> atribuye lo anterior a un sistema de alta presión en niveles medios de la atmósfera mantendrá el ambiente </a:t>
            </a:r>
            <a:r>
              <a:rPr lang="es-MX" b="1" dirty="0"/>
              <a:t>muy caluroso sobre el noroeste de México</a:t>
            </a:r>
            <a:r>
              <a:rPr lang="es-MX" dirty="0"/>
              <a:t>, con</a:t>
            </a:r>
            <a:r>
              <a:rPr lang="es-MX" b="1" dirty="0"/>
              <a:t> temperaturas superiores a 40°C</a:t>
            </a:r>
            <a:r>
              <a:rPr lang="es-MX" dirty="0"/>
              <a:t> en </a:t>
            </a:r>
            <a:r>
              <a:rPr lang="es-MX" b="1" dirty="0"/>
              <a:t>Chihuahua</a:t>
            </a:r>
            <a:r>
              <a:rPr lang="es-MX" dirty="0"/>
              <a:t>.</a:t>
            </a:r>
          </a:p>
          <a:p>
            <a:r>
              <a:rPr lang="es-MX" dirty="0"/>
              <a:t>Además</a:t>
            </a:r>
            <a:r>
              <a:rPr lang="es-MX" b="1" dirty="0"/>
              <a:t> </a:t>
            </a:r>
            <a:r>
              <a:rPr lang="es-MX" b="1" dirty="0" err="1"/>
              <a:t>The</a:t>
            </a:r>
            <a:r>
              <a:rPr lang="es-MX" b="1" dirty="0"/>
              <a:t> </a:t>
            </a:r>
            <a:r>
              <a:rPr lang="es-MX" b="1" dirty="0" err="1"/>
              <a:t>Weather</a:t>
            </a:r>
            <a:r>
              <a:rPr lang="es-MX" b="1" dirty="0"/>
              <a:t> </a:t>
            </a:r>
            <a:r>
              <a:rPr lang="es-MX" b="1" dirty="0" err="1"/>
              <a:t>Channel</a:t>
            </a:r>
            <a:r>
              <a:rPr lang="es-MX" dirty="0"/>
              <a:t> indica que en la ciudad de </a:t>
            </a:r>
            <a:r>
              <a:rPr lang="es-MX" b="1" dirty="0"/>
              <a:t>Chihuahua</a:t>
            </a:r>
            <a:r>
              <a:rPr lang="es-MX" dirty="0"/>
              <a:t> hay 0% de probabilidades de precipitaciones este jueves y viernes y máximas de </a:t>
            </a:r>
            <a:r>
              <a:rPr lang="es-MX" b="1" dirty="0"/>
              <a:t>36ºC</a:t>
            </a:r>
            <a:r>
              <a:rPr lang="es-MX" dirty="0"/>
              <a:t>.</a:t>
            </a:r>
          </a:p>
          <a:p>
            <a:r>
              <a:rPr lang="es-MX" dirty="0"/>
              <a:t>Además espera el escasos 10% de probabilidades de lluvias este fin de semana y el lunes, sólo para que sea similar el resto de la siguiente semana.</a:t>
            </a:r>
          </a:p>
          <a:p>
            <a:r>
              <a:rPr lang="es-MX" dirty="0"/>
              <a:t>Asimismo, en </a:t>
            </a:r>
            <a:r>
              <a:rPr lang="es-MX" b="1" dirty="0"/>
              <a:t>Ciudad Juárez</a:t>
            </a:r>
            <a:r>
              <a:rPr lang="es-MX" dirty="0"/>
              <a:t> el pronóstico es similar, pero 10% más probabilidades de lluvias, aunque también esperan máximas de hasta 39ºC.</a:t>
            </a:r>
          </a:p>
          <a:p>
            <a:endParaRPr lang="es-MX" sz="1400" i="1" dirty="0"/>
          </a:p>
        </p:txBody>
      </p:sp>
      <p:pic>
        <p:nvPicPr>
          <p:cNvPr id="6" name="Imagen 5"/>
          <p:cNvPicPr>
            <a:picLocks noChangeAspect="1"/>
          </p:cNvPicPr>
          <p:nvPr/>
        </p:nvPicPr>
        <p:blipFill>
          <a:blip r:embed="rId2"/>
          <a:stretch>
            <a:fillRect/>
          </a:stretch>
        </p:blipFill>
        <p:spPr>
          <a:xfrm>
            <a:off x="464679" y="232913"/>
            <a:ext cx="863298" cy="880550"/>
          </a:xfrm>
          <a:prstGeom prst="rect">
            <a:avLst/>
          </a:prstGeom>
        </p:spPr>
      </p:pic>
      <p:sp>
        <p:nvSpPr>
          <p:cNvPr id="7" name="Rectángulo 6"/>
          <p:cNvSpPr/>
          <p:nvPr/>
        </p:nvSpPr>
        <p:spPr>
          <a:xfrm>
            <a:off x="2079720" y="759454"/>
            <a:ext cx="8807570" cy="14664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00000"/>
              </a:solidFill>
            </a:endParaRPr>
          </a:p>
        </p:txBody>
      </p:sp>
      <p:sp>
        <p:nvSpPr>
          <p:cNvPr id="8" name="CuadroTexto 7"/>
          <p:cNvSpPr txBox="1"/>
          <p:nvPr/>
        </p:nvSpPr>
        <p:spPr>
          <a:xfrm>
            <a:off x="2441275" y="232913"/>
            <a:ext cx="8143336" cy="369332"/>
          </a:xfrm>
          <a:prstGeom prst="rect">
            <a:avLst/>
          </a:prstGeom>
          <a:noFill/>
        </p:spPr>
        <p:txBody>
          <a:bodyPr wrap="square" rtlCol="0">
            <a:spAutoFit/>
          </a:bodyPr>
          <a:lstStyle/>
          <a:p>
            <a:pPr algn="ctr"/>
            <a:r>
              <a:rPr lang="es-MX" b="1" dirty="0" smtClean="0">
                <a:solidFill>
                  <a:srgbClr val="FF0000"/>
                </a:solidFill>
              </a:rPr>
              <a:t>NOTICIAS DE SEGURIDAD Y MEDIO AMBIENTE</a:t>
            </a:r>
            <a:endParaRPr lang="es-MX" b="1" dirty="0">
              <a:solidFill>
                <a:srgbClr val="FF0000"/>
              </a:solidFill>
            </a:endParaRPr>
          </a:p>
        </p:txBody>
      </p:sp>
      <p:sp>
        <p:nvSpPr>
          <p:cNvPr id="3" name="CuadroTexto 2"/>
          <p:cNvSpPr txBox="1"/>
          <p:nvPr/>
        </p:nvSpPr>
        <p:spPr>
          <a:xfrm>
            <a:off x="2251822" y="2941642"/>
            <a:ext cx="8168642" cy="369332"/>
          </a:xfrm>
          <a:prstGeom prst="rect">
            <a:avLst/>
          </a:prstGeom>
          <a:noFill/>
        </p:spPr>
        <p:txBody>
          <a:bodyPr wrap="square" rtlCol="0">
            <a:spAutoFit/>
          </a:bodyPr>
          <a:lstStyle/>
          <a:p>
            <a:pPr algn="ctr"/>
            <a:r>
              <a:rPr lang="es-MX" b="1" dirty="0">
                <a:solidFill>
                  <a:schemeClr val="accent5">
                    <a:lumMod val="50000"/>
                  </a:schemeClr>
                </a:solidFill>
              </a:rPr>
              <a:t>Sistema de alta presión mantendría Chihuahua seco en próximos días</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7309" y="1012100"/>
            <a:ext cx="3319453" cy="1823544"/>
          </a:xfrm>
          <a:prstGeom prst="rect">
            <a:avLst/>
          </a:prstGeom>
        </p:spPr>
      </p:pic>
    </p:spTree>
    <p:extLst>
      <p:ext uri="{BB962C8B-B14F-4D97-AF65-F5344CB8AC3E}">
        <p14:creationId xmlns:p14="http://schemas.microsoft.com/office/powerpoint/2010/main" val="11019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22218" y="1482795"/>
            <a:ext cx="11740386" cy="5478423"/>
          </a:xfrm>
          <a:prstGeom prst="rect">
            <a:avLst/>
          </a:prstGeom>
          <a:noFill/>
        </p:spPr>
        <p:txBody>
          <a:bodyPr wrap="square" rtlCol="0">
            <a:spAutoFit/>
          </a:bodyPr>
          <a:lstStyle/>
          <a:p>
            <a:pPr marL="342900" indent="-342900">
              <a:buFont typeface="Arial" panose="020B0604020202020204" pitchFamily="34" charset="0"/>
              <a:buChar char="•"/>
            </a:pPr>
            <a:r>
              <a:rPr lang="es-MX" sz="1600" dirty="0"/>
              <a:t>Usar ropa ligera, de colores claros y manga larga, evitar realizar actividades al aire libre a medio día y mantenerse hidratados</a:t>
            </a:r>
          </a:p>
          <a:p>
            <a:pPr marL="342900" indent="-342900">
              <a:buFont typeface="Arial" panose="020B0604020202020204" pitchFamily="34" charset="0"/>
              <a:buChar char="•"/>
            </a:pPr>
            <a:r>
              <a:rPr lang="es-MX" sz="1600" dirty="0"/>
              <a:t>Tener especial cuidado con los bebés, adultos mayores y pacientes con alguna enfermedad crónico degenerativa como diabetes, hipertensión, sobrepeso y obesidad</a:t>
            </a:r>
          </a:p>
          <a:p>
            <a:pPr marL="342900" indent="-342900">
              <a:buFont typeface="Arial" panose="020B0604020202020204" pitchFamily="34" charset="0"/>
              <a:buChar char="•"/>
            </a:pPr>
            <a:r>
              <a:rPr lang="es-MX" sz="1600" dirty="0"/>
              <a:t>Ante la ola de calor y las altas temperaturas que se registran en la mayor parte del país, especialistas del Instituto Mexicano del Seguro Social (IMSS) emiten recomendaciones para evitar graves consecuencias por el golpe de calor o choque térmico, enfermedad que provoca la elevación de la temperatura corporal que afecta las funciones vitales del organismo.</a:t>
            </a:r>
          </a:p>
          <a:p>
            <a:pPr marL="342900" indent="-342900">
              <a:buFont typeface="Arial" panose="020B0604020202020204" pitchFamily="34" charset="0"/>
              <a:buChar char="•"/>
            </a:pPr>
            <a:r>
              <a:rPr lang="es-MX" sz="1600" dirty="0"/>
              <a:t>Al respecto, el doctor Arturo Díaz Hernández, Coordinador de Programas Médicos en la División de Medicina Familiar, exhortó a la población a usar ropa ligera, de colores claros y manga larga, evitar realizar actividades al aire libre entre las 11 de la mañana y las tres de la tarde.</a:t>
            </a:r>
          </a:p>
          <a:p>
            <a:pPr marL="342900" indent="-342900">
              <a:buFont typeface="Arial" panose="020B0604020202020204" pitchFamily="34" charset="0"/>
              <a:buChar char="•"/>
            </a:pPr>
            <a:r>
              <a:rPr lang="es-MX" sz="1600" dirty="0"/>
              <a:t>Agregó que en caso de salir a la calle, es necesario usar filtro solar en las áreas expuestas al sol, así como cubrirse con sombrilla, gorra o sombrero. También es necesario mantenerse hidratado con agua natural y, de ser posible, no acudir a lugares concurridos donde se concentre el calor.</a:t>
            </a:r>
          </a:p>
          <a:p>
            <a:pPr marL="342900" indent="-342900">
              <a:buFont typeface="Arial" panose="020B0604020202020204" pitchFamily="34" charset="0"/>
              <a:buChar char="•"/>
            </a:pPr>
            <a:r>
              <a:rPr lang="es-MX" sz="1600" dirty="0"/>
              <a:t>El especialistas del IMSS advirtió que se debe tener especial cuidado con los bebés, quienes aún no cuentan con madurez de los mecanismos que regulan su temperatura; en los adultos mayores, que por su edad avanzada han perdido esa capacidad de regulación, y los pacientes con alguna enfermedad crónico degenerativa, que por su situación médica se precipitan al golpe de calor.</a:t>
            </a:r>
          </a:p>
          <a:p>
            <a:pPr marL="342900" indent="-342900">
              <a:buFont typeface="Arial" panose="020B0604020202020204" pitchFamily="34" charset="0"/>
              <a:buChar char="•"/>
            </a:pPr>
            <a:r>
              <a:rPr lang="es-MX" sz="1600" dirty="0"/>
              <a:t>Enfatizó que con el choque térmico o golpe de calor, algunos órganos, como riñones, hígado y cerebro, se pueden ver afectados, lo que puede llevar a insuficiencia renal aguda y hepática hasta el coma y muerte.</a:t>
            </a:r>
          </a:p>
          <a:p>
            <a:pPr marL="342900" indent="-342900">
              <a:buFont typeface="Arial" panose="020B0604020202020204" pitchFamily="34" charset="0"/>
              <a:buChar char="•"/>
            </a:pPr>
            <a:r>
              <a:rPr lang="es-MX" sz="1600" dirty="0"/>
              <a:t>Por ello, hizo un llamado a los derechohabientes a activar los servicios de emergencias ante la presencia de un choque térmico, acudir a la Unidad de Medicina Familiar (UMF) que les corresponda o a los servicios de atención médica continua o Urgencias, ya que síntomas como aumento de la temperatura corporal, deshidratación, piel caliente o seca, resequedad de boca, sudoración excesiva, dolor de cabeza, debilidad y calambres, están relacionados con la presencia de este padecimiento.</a:t>
            </a:r>
          </a:p>
          <a:p>
            <a:pPr marL="228600" indent="-228600">
              <a:buFont typeface="Arial" panose="020B0604020202020204" pitchFamily="34" charset="0"/>
              <a:buChar char="•"/>
            </a:pPr>
            <a:endParaRPr lang="es-MX" sz="1200" i="1" dirty="0"/>
          </a:p>
        </p:txBody>
      </p:sp>
      <p:pic>
        <p:nvPicPr>
          <p:cNvPr id="6" name="Imagen 5"/>
          <p:cNvPicPr>
            <a:picLocks noChangeAspect="1"/>
          </p:cNvPicPr>
          <p:nvPr/>
        </p:nvPicPr>
        <p:blipFill>
          <a:blip r:embed="rId2"/>
          <a:stretch>
            <a:fillRect/>
          </a:stretch>
        </p:blipFill>
        <p:spPr>
          <a:xfrm>
            <a:off x="464679" y="232913"/>
            <a:ext cx="863298" cy="880550"/>
          </a:xfrm>
          <a:prstGeom prst="rect">
            <a:avLst/>
          </a:prstGeom>
        </p:spPr>
      </p:pic>
      <p:sp>
        <p:nvSpPr>
          <p:cNvPr id="7" name="Rectángulo 6"/>
          <p:cNvSpPr/>
          <p:nvPr/>
        </p:nvSpPr>
        <p:spPr>
          <a:xfrm>
            <a:off x="2079720" y="759454"/>
            <a:ext cx="8807570" cy="14664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00000"/>
              </a:solidFill>
            </a:endParaRPr>
          </a:p>
        </p:txBody>
      </p:sp>
      <p:sp>
        <p:nvSpPr>
          <p:cNvPr id="8" name="CuadroTexto 7"/>
          <p:cNvSpPr txBox="1"/>
          <p:nvPr/>
        </p:nvSpPr>
        <p:spPr>
          <a:xfrm>
            <a:off x="2441275" y="232913"/>
            <a:ext cx="8143336" cy="369332"/>
          </a:xfrm>
          <a:prstGeom prst="rect">
            <a:avLst/>
          </a:prstGeom>
          <a:noFill/>
        </p:spPr>
        <p:txBody>
          <a:bodyPr wrap="square" rtlCol="0">
            <a:spAutoFit/>
          </a:bodyPr>
          <a:lstStyle/>
          <a:p>
            <a:pPr algn="ctr"/>
            <a:r>
              <a:rPr lang="es-MX" b="1" dirty="0" smtClean="0">
                <a:solidFill>
                  <a:srgbClr val="FF0000"/>
                </a:solidFill>
              </a:rPr>
              <a:t>NOTICIAS DE SEGURIDAD Y MEDIO AMBIENTE</a:t>
            </a:r>
            <a:endParaRPr lang="es-MX" b="1" dirty="0">
              <a:solidFill>
                <a:srgbClr val="FF0000"/>
              </a:solidFill>
            </a:endParaRPr>
          </a:p>
        </p:txBody>
      </p:sp>
      <p:sp>
        <p:nvSpPr>
          <p:cNvPr id="3" name="CuadroTexto 2"/>
          <p:cNvSpPr txBox="1"/>
          <p:nvPr/>
        </p:nvSpPr>
        <p:spPr>
          <a:xfrm>
            <a:off x="2225696" y="1113463"/>
            <a:ext cx="8168642" cy="369332"/>
          </a:xfrm>
          <a:prstGeom prst="rect">
            <a:avLst/>
          </a:prstGeom>
          <a:noFill/>
        </p:spPr>
        <p:txBody>
          <a:bodyPr wrap="square" rtlCol="0">
            <a:spAutoFit/>
          </a:bodyPr>
          <a:lstStyle/>
          <a:p>
            <a:pPr algn="ctr"/>
            <a:r>
              <a:rPr lang="es-MX" b="1" dirty="0" smtClean="0">
                <a:solidFill>
                  <a:schemeClr val="accent5">
                    <a:lumMod val="50000"/>
                  </a:schemeClr>
                </a:solidFill>
              </a:rPr>
              <a:t>RECOMENDACIONES PARA EVITAR GOLPE DE CALOR IMSS</a:t>
            </a:r>
            <a:endParaRPr lang="es-MX" b="1" dirty="0">
              <a:solidFill>
                <a:schemeClr val="accent5">
                  <a:lumMod val="50000"/>
                </a:schemeClr>
              </a:solidFill>
            </a:endParaRPr>
          </a:p>
        </p:txBody>
      </p:sp>
    </p:spTree>
    <p:extLst>
      <p:ext uri="{BB962C8B-B14F-4D97-AF65-F5344CB8AC3E}">
        <p14:creationId xmlns:p14="http://schemas.microsoft.com/office/powerpoint/2010/main" val="29271864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458</Words>
  <Application>Microsoft Office PowerPoint</Application>
  <PresentationFormat>Panorámica</PresentationFormat>
  <Paragraphs>18</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Acer</cp:lastModifiedBy>
  <cp:revision>8</cp:revision>
  <dcterms:created xsi:type="dcterms:W3CDTF">2020-07-09T14:01:21Z</dcterms:created>
  <dcterms:modified xsi:type="dcterms:W3CDTF">2020-08-06T14:56:58Z</dcterms:modified>
</cp:coreProperties>
</file>