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5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1" r:id="rId16"/>
    <p:sldId id="274" r:id="rId17"/>
    <p:sldId id="277" r:id="rId18"/>
    <p:sldId id="278" r:id="rId19"/>
    <p:sldId id="292" r:id="rId20"/>
    <p:sldId id="293" r:id="rId21"/>
    <p:sldId id="294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6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229" autoAdjust="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DCEF-A9AD-4F94-BCC5-C68F919FE626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7315" y="1108710"/>
            <a:ext cx="4103370" cy="230814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3497579"/>
            <a:ext cx="5486400" cy="51876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3549F-65AD-45B1-89FE-639CF78599E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0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8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10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67B8B50B-F96E-441B-8EBF-E1FFC619D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80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11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DCD2BCFF-6DB3-4930-940A-62FDEE56E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16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12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D9B85F2A-83DD-4CBC-80DF-0B63ECCA1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85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13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A1A3982E-D2D5-44C4-B779-8042B05DC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485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14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FD58F10F-C74A-42C1-BF07-B61D6997A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36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15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AEB00F22-61AE-48A8-99E4-D313CD41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1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16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22EF2D5D-8BEE-4380-A120-483930A0C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49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17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576889F6-8F10-485B-8D90-C63D0F04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708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18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A0F98582-06F3-4C1C-B088-32B141192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476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19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E14E235E-7260-4690-9FDB-6E6E20EED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29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23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20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49547B52-B154-479F-B4C8-3D2E2A62C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99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21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0557086F-08AB-45AC-A0D5-16EF09C8B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288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22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4B665DEF-82BE-4612-B589-FAD267D17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98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23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4B10B1EA-9822-419E-AD51-9D6CA44C7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4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24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9F3012D1-833F-42CC-A2C0-7ACB11BB2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420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25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C2681640-3B9B-42EC-B957-1D74AA764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773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26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201002D7-E448-4F3A-9EC2-FDF43A79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672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27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C926C610-6CA5-4594-8D44-D5F020BE2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993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28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DB1BFB77-0E7B-4F96-9EE0-10EB5717F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218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29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8C372AE5-0BDF-4AAE-967D-7852D02C5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59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09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30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60B49966-6FF2-479E-BA43-54DAE370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10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0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4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15620357-A1C3-44A2-ACF8-AB0BB2572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0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5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366323FE-3D0A-48E8-B07A-D5AC5A611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35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6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9410D760-770D-47CA-ADCC-186DDAF12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38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7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29F9658F-DB7D-4E18-A555-4C1DD1494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56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8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A86F0823-944C-4156-8AA0-413D8347E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9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08075"/>
            <a:ext cx="4102100" cy="23082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49F-65AD-45B1-89FE-639CF78599E5}" type="slidenum">
              <a:rPr lang="en-GB" smtClean="0"/>
              <a:t>9</a:t>
            </a:fld>
            <a:endParaRPr lang="en-GB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1B8A7532-3873-478B-99A6-AC1C8D914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80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Fare clic per modificare lo stile del titolo dello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s-ES" noProof="0"/>
              <a:t>Fare clic per modificare gli stili del testo dello schema</a:t>
            </a:r>
          </a:p>
          <a:p>
            <a:pPr lvl="1"/>
            <a:r>
              <a:rPr lang="es-ES" noProof="0"/>
              <a:t>Secondo livello</a:t>
            </a:r>
          </a:p>
          <a:p>
            <a:pPr lvl="2"/>
            <a:r>
              <a:rPr lang="es-ES" noProof="0"/>
              <a:t>Terzo livello</a:t>
            </a:r>
          </a:p>
          <a:p>
            <a:pPr lvl="3"/>
            <a:r>
              <a:rPr lang="es-ES" noProof="0"/>
              <a:t>Quarto livello</a:t>
            </a:r>
          </a:p>
          <a:p>
            <a:pPr lvl="4"/>
            <a:r>
              <a:rPr lang="es-ES" noProof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1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3049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765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994074"/>
            <a:ext cx="5360400" cy="2882851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994074"/>
            <a:ext cx="5360400" cy="288285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4A071B-CED8-4594-8370-0BFB3D3627C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538" y="2393951"/>
            <a:ext cx="11210924" cy="60012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66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1"/>
            <a:ext cx="5360400" cy="348297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50"/>
            <a:ext cx="5360400" cy="348297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3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994074"/>
            <a:ext cx="3412800" cy="28828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994074"/>
            <a:ext cx="3412800" cy="28828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994074"/>
            <a:ext cx="3412800" cy="28828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CCC02F-57D5-4CAE-93DC-8346B9B215D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0538" y="2393950"/>
            <a:ext cx="11210924" cy="60012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33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2"/>
            <a:ext cx="3412800" cy="348297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51"/>
            <a:ext cx="3412800" cy="3482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51"/>
            <a:ext cx="3412800" cy="3482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9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 dirty="0"/>
              <a:t>Quote (level 1)</a:t>
            </a:r>
          </a:p>
          <a:p>
            <a:pPr lvl="1"/>
            <a:r>
              <a:rPr lang="en-US" dirty="0"/>
              <a:t>Continuation paras (level 2)</a:t>
            </a:r>
          </a:p>
          <a:p>
            <a:pPr lvl="2"/>
            <a:r>
              <a:rPr lang="en-GB" dirty="0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1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noProof="0"/>
              <a:t>Fare clic per modificare lo stile del titolo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404533"/>
            <a:ext cx="11210924" cy="347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noProof="0"/>
              <a:t>Fare clic per modificare gli stili del testo dello schema</a:t>
            </a:r>
          </a:p>
          <a:p>
            <a:pPr lvl="1"/>
            <a:r>
              <a:rPr lang="es-ES" noProof="0"/>
              <a:t>Secondo livello</a:t>
            </a:r>
          </a:p>
          <a:p>
            <a:pPr lvl="2"/>
            <a:r>
              <a:rPr lang="es-ES" noProof="0"/>
              <a:t>Terzo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95C15282-68A0-4CAD-9D5A-614B48F3FF94}"/>
              </a:ext>
            </a:extLst>
          </p:cNvPr>
          <p:cNvCxnSpPr>
            <a:cxnSpLocks/>
          </p:cNvCxnSpPr>
          <p:nvPr userDrawn="1"/>
        </p:nvCxnSpPr>
        <p:spPr>
          <a:xfrm>
            <a:off x="490538" y="2126262"/>
            <a:ext cx="112109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>
            <a:extLst>
              <a:ext uri="{FF2B5EF4-FFF2-40B4-BE49-F238E27FC236}">
                <a16:creationId xmlns:a16="http://schemas.microsoft.com/office/drawing/2014/main" id="{3EFDA073-80AA-404E-94E1-83DF19BD06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6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78" r:id="rId5"/>
    <p:sldLayoutId id="2147483679" r:id="rId6"/>
    <p:sldLayoutId id="2147483667" r:id="rId7"/>
    <p:sldLayoutId id="2147483669" r:id="rId8"/>
  </p:sldLayoutIdLst>
  <p:hf hdr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SzPct val="7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9">
          <p15:clr>
            <a:srgbClr val="F26B43"/>
          </p15:clr>
        </p15:guide>
        <p15:guide id="4" pos="7371">
          <p15:clr>
            <a:srgbClr val="F26B43"/>
          </p15:clr>
        </p15:guide>
        <p15:guide id="5" orient="horz" pos="309">
          <p15:clr>
            <a:srgbClr val="F26B43"/>
          </p15:clr>
        </p15:guide>
        <p15:guide id="6" orient="horz" pos="4011">
          <p15:clr>
            <a:srgbClr val="F26B43"/>
          </p15:clr>
        </p15:guide>
        <p15:guide id="7" orient="horz" pos="1508">
          <p15:clr>
            <a:srgbClr val="F26B43"/>
          </p15:clr>
        </p15:guide>
        <p15:guide id="8" orient="horz" pos="3702">
          <p15:clr>
            <a:srgbClr val="F26B43"/>
          </p15:clr>
        </p15:guide>
        <p15:guide id="9" orient="horz" pos="15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abadmin-osh@ilo.org" TargetMode="External"/><Relationship Id="rId4" Type="http://schemas.openxmlformats.org/officeDocument/2006/relationships/hyperlink" Target="mailto:azzi@ilo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A9932C-B2B8-4943-A25B-25BB1800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C21C8F-E096-490C-849F-F63E8AE0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C1139D2-B4E8-45A7-996F-9F86A60AD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1218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8AD97-B82E-4FBF-94EA-C57D5BCE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Convenios y recomendaciones de la OIT sobre SST 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B0A217-0062-4F21-B5B8-D786BBAF5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7" y="2393952"/>
            <a:ext cx="7939796" cy="3482974"/>
          </a:xfr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es-ES" dirty="0"/>
              <a:t>Convenio sobre seguridad y salud de los trabajadores, 1981 (núm. 155),  Recomendación (núm. 164), y Protocolo de 2002 (P 155)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Convenio sobre los servicios de salud en el trabajo, 1985 (núm. 161) y Recomendación (núm. 171)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Recomendación sobre la lista de enfermedades profesionales, 2002 (núm. 194)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Convenio sobre el marco promocional para la seguridad y salud en el trabajo, 2006 (núm. 187) y Recomendación (núm. 197) 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860505-0A44-4304-A31F-7C63C52F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4F6ECB-C72A-49BB-88C3-6C616389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D455701-40E1-43FA-926F-119BB4E25D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785686" y="3274632"/>
            <a:ext cx="1915776" cy="1389999"/>
          </a:xfrm>
        </p:spPr>
        <p:txBody>
          <a:bodyPr/>
          <a:lstStyle/>
          <a:p>
            <a:r>
              <a:rPr lang="es-ES" dirty="0"/>
              <a:t>Protección de la salud física y mental de los trabajadores</a:t>
            </a:r>
          </a:p>
          <a:p>
            <a:endParaRPr lang="en-GB" dirty="0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90E0C8A5-4CE4-4050-B6E5-00507D0D289E}"/>
              </a:ext>
            </a:extLst>
          </p:cNvPr>
          <p:cNvSpPr/>
          <p:nvPr/>
        </p:nvSpPr>
        <p:spPr>
          <a:xfrm rot="5400000">
            <a:off x="8539301" y="3386348"/>
            <a:ext cx="1137416" cy="913985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7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07710-BAAC-4A93-A9CF-A0AEBD23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Integrar la violencia y el acoso en los marcos nacionales de SST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CC0365-74A2-41D9-B00F-6D5A46FAB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3324807"/>
            <a:ext cx="2894346" cy="1390000"/>
          </a:xfrm>
        </p:spPr>
        <p:txBody>
          <a:bodyPr/>
          <a:lstStyle/>
          <a:p>
            <a:r>
              <a:rPr lang="es-ES" sz="2200" dirty="0"/>
              <a:t>Disposiciones y medidas para prevenir y abordar la violencia y el acoso</a:t>
            </a:r>
            <a:endParaRPr lang="en-GB" sz="22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157785-A9FA-4176-9B8B-72EB83B92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082" y="2393951"/>
            <a:ext cx="5874380" cy="34829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419" sz="2200" dirty="0"/>
              <a:t>Marcos nacionales de SST: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Leyes y regulaciones en materia de SST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Inspección laboral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Políticas, estrategias y programas de SST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Directrices y normas de SST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Recopilación de datos sobre SST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Educación, formación y sensibilización sobre SST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491E67-29C2-4286-B1D2-15D70A52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E07D2-9A1B-4CB1-86B7-43E3419D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11</a:t>
            </a:fld>
            <a:endParaRPr lang="en-GB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90A0CA5C-DEB6-4A3B-BEF2-0A3188A08CE6}"/>
              </a:ext>
            </a:extLst>
          </p:cNvPr>
          <p:cNvSpPr/>
          <p:nvPr/>
        </p:nvSpPr>
        <p:spPr>
          <a:xfrm rot="5400000">
            <a:off x="3910983" y="3416743"/>
            <a:ext cx="1389999" cy="120612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3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AC362-4ADC-45D0-A006-A4A8EB09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Leyes y regulaciones en materia de SST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D429B8-58EC-458C-B667-BF42C0A4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404533"/>
            <a:ext cx="6054641" cy="3472391"/>
          </a:xfr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es-ES" dirty="0"/>
              <a:t>Deber general de los empleadores de proteger la </a:t>
            </a:r>
            <a:r>
              <a:rPr lang="es-ES" b="1" dirty="0"/>
              <a:t>salud física y mental </a:t>
            </a:r>
            <a:r>
              <a:rPr lang="es-ES" dirty="0"/>
              <a:t>de los trabajadores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Requisitos para la adopción de </a:t>
            </a:r>
            <a:r>
              <a:rPr lang="es-ES" b="1" dirty="0"/>
              <a:t>medidas preventivas en materia de SST </a:t>
            </a:r>
            <a:r>
              <a:rPr lang="es-ES" dirty="0"/>
              <a:t>(políticas; evaluación de los riesgos; protocolos y procedimientos; formación; etc.)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Mecanismos para interponer </a:t>
            </a:r>
            <a:r>
              <a:rPr lang="es-ES" b="1" dirty="0"/>
              <a:t>denuncias</a:t>
            </a:r>
            <a:r>
              <a:rPr lang="es-ES" dirty="0"/>
              <a:t> 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Protección contra las </a:t>
            </a:r>
            <a:r>
              <a:rPr lang="es-ES" b="1" dirty="0"/>
              <a:t>represalias</a:t>
            </a:r>
          </a:p>
          <a:p>
            <a:pPr lvl="2">
              <a:spcAft>
                <a:spcPts val="1200"/>
              </a:spcAft>
            </a:pPr>
            <a:r>
              <a:rPr lang="es-ES" b="1" dirty="0"/>
              <a:t>Sanciones</a:t>
            </a:r>
            <a:r>
              <a:rPr lang="es-ES" dirty="0"/>
              <a:t>, </a:t>
            </a:r>
            <a:r>
              <a:rPr lang="es-ES" b="1" dirty="0"/>
              <a:t>reparación</a:t>
            </a:r>
            <a:r>
              <a:rPr lang="es-ES" dirty="0"/>
              <a:t> y </a:t>
            </a:r>
            <a:r>
              <a:rPr lang="es-ES" b="1" dirty="0"/>
              <a:t>compensación</a:t>
            </a:r>
            <a:r>
              <a:rPr lang="es-ES" dirty="0"/>
              <a:t> </a:t>
            </a:r>
          </a:p>
          <a:p>
            <a:pPr lvl="2">
              <a:spcAft>
                <a:spcPts val="1200"/>
              </a:spcAft>
            </a:pPr>
            <a:endParaRPr lang="en-GB" b="1" dirty="0"/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78BE67-4D8D-4890-8B04-E70CC7D4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C6E700-271B-4FF2-B165-B3A5B1FD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12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D6CE97-CB65-48EE-83FA-3791360B0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4" r="8974"/>
          <a:stretch/>
        </p:blipFill>
        <p:spPr>
          <a:xfrm>
            <a:off x="7796464" y="2404533"/>
            <a:ext cx="3904998" cy="37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965CE1-1638-4159-8B1E-5ECFCF03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Ejemplos: Leyes nacionales relacionadas con la SST que abordan la violencia y el acoso en el lugar de trabajo </a:t>
            </a:r>
            <a:r>
              <a:rPr lang="es-ES" spc="-180" dirty="0"/>
              <a:t>(I)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AA8ACE-4CED-42E9-B0FD-833C2BAD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Bélgica: </a:t>
            </a:r>
            <a:r>
              <a:rPr lang="es-ES" b="0" i="1" dirty="0"/>
              <a:t>Ley sobre el bienestar de los trabajadores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Deber de los empleadores de realizar una evaluación de los riesgos y adoptar las medidas preventivas 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Intervención psicosocial formal/informal para las victimas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Designación de un asesor en materia de prevención (servicio externo/interno)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Deber de los trabajadores de cooperar con el empleador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ES" dirty="0"/>
              <a:t>Suecia: </a:t>
            </a:r>
            <a:r>
              <a:rPr lang="es-ES" b="0" i="1" dirty="0"/>
              <a:t>Ordenanza sobre Violencia y amenazas en el entorno de trabajo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Deber de los empleadores de investigar los riesgos de violencia o amenaza de violencia y adoptar las medidas adecuadas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Registro e investigación de casos de violencia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Asistencia y apoyo a las víctimas para la prevención o el alivio de las lesiones físicas y mentales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E5A31B-8636-4335-A870-4C7C71F3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i="1" dirty="0"/>
              <a:t>Date: Monday / 01 / October </a:t>
            </a:r>
            <a:r>
              <a:rPr lang="en-GB" dirty="0"/>
              <a:t>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50C0EF-80F0-47D2-B428-E1C71E82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5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6C5B2-EBC4-44B5-ADD4-A41794AF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Ejemplos: Leyes nacionales relacionadas con la SST que abordan la violencia y el acoso en el lugar de trabajo </a:t>
            </a:r>
            <a:r>
              <a:rPr lang="es-ES" spc="-180" dirty="0"/>
              <a:t>(II)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A2550B-8FD3-4F80-9405-11A1CB003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Canadá: </a:t>
            </a:r>
            <a:r>
              <a:rPr lang="es-ES" b="0" i="1" dirty="0"/>
              <a:t>Reglamento sobre salud y seguridad en el trabajo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Política de prevención de la violencia en el lugar de trabajo, con las obligaciones del empleador: </a:t>
            </a:r>
          </a:p>
          <a:p>
            <a:pPr marL="540000" lvl="4" indent="-216000"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800" dirty="0"/>
              <a:t>proporcionar un lugar de trabajo seguro, saludable y libre de violencia</a:t>
            </a:r>
          </a:p>
          <a:p>
            <a:pPr marL="540000" lvl="4" indent="-216000"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800" dirty="0"/>
              <a:t>abordar los factores que contribuyen a la violencia en el lugar de trabajo</a:t>
            </a:r>
          </a:p>
          <a:p>
            <a:pPr marL="540000" lvl="4" indent="-216000"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800" dirty="0"/>
              <a:t>comunicar la información sobre estos factores </a:t>
            </a:r>
          </a:p>
          <a:p>
            <a:pPr marL="540000" lvl="4" indent="-216000"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800" dirty="0"/>
              <a:t>ayudar a los trabajadores que hayan estado expuestos a la violencia en el lugar de trabajo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ES" dirty="0"/>
              <a:t>Colombia: </a:t>
            </a:r>
            <a:r>
              <a:rPr lang="es-ES" b="0" i="1" dirty="0"/>
              <a:t>Ley sobre el acoso sexual y otros hostigamientos en el marco de las relaciones de trabajo 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Medidas</a:t>
            </a:r>
            <a:r>
              <a:rPr lang="es-ES" i="1" dirty="0"/>
              <a:t> p</a:t>
            </a:r>
            <a:r>
              <a:rPr lang="es-ES" dirty="0"/>
              <a:t>reventivas y correctivas 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s-ES" dirty="0"/>
              <a:t>Procedimiento interno, confidencial, conciliatorio y efectivo para superar las que ocurran en el lugar de trabajo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074AFE-127A-475A-951F-D76549D1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D8C8D6-4106-4E83-92C8-33045D0F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9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E6B8DD-C37F-4C3A-B7AE-672909B8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Inspección del trabajo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357BD8-D9BE-48D1-8E13-D38CC5F8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0"/>
              </a:spcAft>
            </a:pPr>
            <a:r>
              <a:rPr lang="es-ES" dirty="0"/>
              <a:t>Los Países Miembro deberán garantizar que existan medios de inspección e investigación efectivos de los casos de violencia y acoso, incluyendo a través de la inspección del trabajo o de otros organismos competentes</a:t>
            </a:r>
            <a:endParaRPr lang="en-GB" dirty="0"/>
          </a:p>
          <a:p>
            <a:pPr lvl="1" algn="r">
              <a:spcAft>
                <a:spcPts val="0"/>
              </a:spcAft>
            </a:pPr>
            <a:r>
              <a:rPr lang="pt-BR" sz="1800" i="1" dirty="0"/>
              <a:t>Convenio num 190, Art. 4.2</a:t>
            </a:r>
            <a:endParaRPr lang="en-GB" sz="1800" i="1" dirty="0"/>
          </a:p>
          <a:p>
            <a:pPr lvl="1">
              <a:spcAft>
                <a:spcPts val="0"/>
              </a:spcAft>
            </a:pPr>
            <a:r>
              <a:rPr lang="es-ES" dirty="0"/>
              <a:t>Los inspectores del trabajo deberían</a:t>
            </a:r>
            <a:endParaRPr lang="en-GB" dirty="0"/>
          </a:p>
          <a:p>
            <a:pPr lvl="2">
              <a:spcAft>
                <a:spcPts val="0"/>
              </a:spcAft>
            </a:pPr>
            <a:r>
              <a:rPr lang="es-ES" dirty="0"/>
              <a:t>recibir formación específica para poder detectar y tratar la violencia y el acoso en el mundo del trabajo, incluidos los peligros y riesgos psicosociales, la violencia y el acoso por razón de género y la discriminación ejercida contra determinados grupos de trabajadores</a:t>
            </a:r>
          </a:p>
          <a:p>
            <a:pPr lvl="2">
              <a:spcAft>
                <a:spcPts val="0"/>
              </a:spcAft>
            </a:pPr>
            <a:r>
              <a:rPr lang="es-ES" dirty="0"/>
              <a:t>abarcar la cuestión de la violencia y el acoso en el mundo del trabajo en su mandato </a:t>
            </a:r>
            <a:r>
              <a:rPr lang="en-GB" dirty="0"/>
              <a:t>mandate </a:t>
            </a:r>
          </a:p>
          <a:p>
            <a:pPr lvl="1" algn="r">
              <a:spcAft>
                <a:spcPts val="0"/>
              </a:spcAft>
            </a:pPr>
            <a:r>
              <a:rPr lang="es-ES" sz="1800" i="1" dirty="0"/>
              <a:t>Recomendación núm. 206, </a:t>
            </a:r>
            <a:r>
              <a:rPr lang="es-ES" sz="1800" i="1" dirty="0" err="1"/>
              <a:t>Pár</a:t>
            </a:r>
            <a:r>
              <a:rPr lang="en-GB" sz="1800" i="1" dirty="0"/>
              <a:t>. 20 and 21</a:t>
            </a:r>
            <a:endParaRPr lang="en-GB" sz="1800" dirty="0"/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628EF-C3AE-4AD0-8F95-425251E8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7DA96F-DBF3-4127-B1C8-D7E2C04F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24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01D83-9C57-4A15-875F-AAA978EA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OSH policies, strategies, guidelines and standards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DD354-2E1C-4311-AAB7-DEC9C3F2E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2650"/>
            <a:ext cx="2743200" cy="1036350"/>
          </a:xfrm>
        </p:spPr>
        <p:txBody>
          <a:bodyPr anchor="t"/>
          <a:lstStyle/>
          <a:p>
            <a:r>
              <a:rPr lang="es-ES" dirty="0"/>
              <a:t>Gobierno en consulta con los interlocutores sociales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C17DD1-4263-4F80-9C61-BEFDC4D60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6826" y="2392650"/>
            <a:ext cx="3412801" cy="1272078"/>
          </a:xfrm>
        </p:spPr>
        <p:txBody>
          <a:bodyPr anchor="t"/>
          <a:lstStyle/>
          <a:p>
            <a:pPr lvl="2"/>
            <a:r>
              <a:rPr lang="es-ES" dirty="0"/>
              <a:t>Políticas y estrategias nacionales en materia de SST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66D9B0-E1E3-42B4-8140-C3FE8E1D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F3513F-CCC1-4C15-959C-439DFCB7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16</a:t>
            </a:fld>
            <a:endParaRPr lang="en-GB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FCF7E549-1105-48FB-A650-59C63C46D2B3}"/>
              </a:ext>
            </a:extLst>
          </p:cNvPr>
          <p:cNvSpPr>
            <a:spLocks noChangeAspect="1"/>
          </p:cNvSpPr>
          <p:nvPr/>
        </p:nvSpPr>
        <p:spPr>
          <a:xfrm rot="5400000">
            <a:off x="3986704" y="2491396"/>
            <a:ext cx="1036350" cy="838859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B5FDDA3B-941B-44E3-8E91-52725F9581F7}"/>
              </a:ext>
            </a:extLst>
          </p:cNvPr>
          <p:cNvSpPr txBox="1">
            <a:spLocks/>
          </p:cNvSpPr>
          <p:nvPr/>
        </p:nvSpPr>
        <p:spPr>
          <a:xfrm>
            <a:off x="5966826" y="4078767"/>
            <a:ext cx="3642396" cy="1272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0"/>
              </a:spcAft>
            </a:pPr>
            <a:r>
              <a:rPr lang="es-ES" dirty="0"/>
              <a:t>Directrices</a:t>
            </a:r>
          </a:p>
          <a:p>
            <a:pPr lvl="2">
              <a:spcAft>
                <a:spcPts val="0"/>
              </a:spcAft>
            </a:pPr>
            <a:r>
              <a:rPr lang="es-ES" dirty="0"/>
              <a:t>Repertorios de recomendaciones prácticas</a:t>
            </a:r>
          </a:p>
          <a:p>
            <a:pPr lvl="2">
              <a:spcAft>
                <a:spcPts val="0"/>
              </a:spcAft>
            </a:pPr>
            <a:r>
              <a:rPr lang="es-ES" dirty="0"/>
              <a:t>Normas </a:t>
            </a:r>
          </a:p>
          <a:p>
            <a:pPr lvl="2">
              <a:spcAft>
                <a:spcPts val="0"/>
              </a:spcAft>
            </a:pPr>
            <a:r>
              <a:rPr lang="es-ES" dirty="0"/>
              <a:t>Protocolos</a:t>
            </a:r>
          </a:p>
          <a:p>
            <a:pPr lvl="2">
              <a:spcAft>
                <a:spcPts val="0"/>
              </a:spcAft>
            </a:pPr>
            <a:r>
              <a:rPr lang="es-ES" dirty="0"/>
              <a:t>Recursos en línea</a:t>
            </a:r>
          </a:p>
          <a:p>
            <a:pPr lvl="2">
              <a:spcAft>
                <a:spcPts val="0"/>
              </a:spcAft>
            </a:pPr>
            <a:endParaRPr lang="en-GB" i="1" dirty="0"/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BEA65ECC-BAA0-4864-AC29-CA447B9867B8}"/>
              </a:ext>
            </a:extLst>
          </p:cNvPr>
          <p:cNvSpPr txBox="1">
            <a:spLocks/>
          </p:cNvSpPr>
          <p:nvPr/>
        </p:nvSpPr>
        <p:spPr>
          <a:xfrm>
            <a:off x="517445" y="4078767"/>
            <a:ext cx="2743200" cy="1272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Ministerio de trabajo, inspección del trabajo, autoridades de SST, interlocutores sociales, etc.</a:t>
            </a:r>
          </a:p>
          <a:p>
            <a:endParaRPr lang="en-GB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F70AFAE-5EC3-4C0A-A38E-C132C45F461F}"/>
              </a:ext>
            </a:extLst>
          </p:cNvPr>
          <p:cNvSpPr/>
          <p:nvPr/>
        </p:nvSpPr>
        <p:spPr>
          <a:xfrm>
            <a:off x="10071934" y="4078767"/>
            <a:ext cx="1629528" cy="12720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Enfoque</a:t>
            </a:r>
            <a:r>
              <a:rPr lang="en-GB" b="1" dirty="0">
                <a:solidFill>
                  <a:schemeClr val="bg1"/>
                </a:solidFill>
              </a:rPr>
              <a:t> sectorial</a:t>
            </a:r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EB707D30-B67D-4D93-8453-0B073C461A38}"/>
              </a:ext>
            </a:extLst>
          </p:cNvPr>
          <p:cNvSpPr>
            <a:spLocks noChangeAspect="1"/>
          </p:cNvSpPr>
          <p:nvPr/>
        </p:nvSpPr>
        <p:spPr>
          <a:xfrm rot="5400000">
            <a:off x="3986703" y="4177513"/>
            <a:ext cx="1036350" cy="838859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6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80EAE-78B2-4EB3-8E05-D35D9E92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Recopilación de datos sobre violencia y acoso en el trabajo</a:t>
            </a:r>
            <a:endParaRPr lang="en-GB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46735C-9FD8-4450-A4D8-731B8EB5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2CF0EE-188C-4893-A5B7-DB804E0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17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AF77B6-DA99-4191-B1CF-2F9B68FAC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2393950"/>
            <a:ext cx="11210924" cy="1279692"/>
          </a:xfrm>
        </p:spPr>
        <p:txBody>
          <a:bodyPr/>
          <a:lstStyle/>
          <a:p>
            <a:r>
              <a:rPr lang="es-ES" sz="2200" dirty="0"/>
              <a:t>Los Estados Miembros deberían recopilar datos y publicar estadísticas sobre violencia y acoso en el mundo del trabajo, desglosados por sexo, por forma de violencia y acoso y por sector de actividad económica</a:t>
            </a:r>
            <a:endParaRPr lang="en-GB" sz="2200" dirty="0"/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/>
              <a:t>Recomendación núm. 206, Pár. 22</a:t>
            </a:r>
            <a:endParaRPr lang="es-ES" sz="1800" dirty="0"/>
          </a:p>
          <a:p>
            <a:endParaRPr lang="en-GB" sz="20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015AB95-DED5-4D81-AA81-6C2B487786CB}"/>
              </a:ext>
            </a:extLst>
          </p:cNvPr>
          <p:cNvSpPr txBox="1">
            <a:spLocks/>
          </p:cNvSpPr>
          <p:nvPr/>
        </p:nvSpPr>
        <p:spPr>
          <a:xfrm>
            <a:off x="490538" y="4219074"/>
            <a:ext cx="11210924" cy="18608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s-ES" b="1" dirty="0"/>
              <a:t>Medición directa. </a:t>
            </a:r>
            <a:r>
              <a:rPr lang="es-ES" dirty="0"/>
              <a:t>P. ej. denuncias oficiales; cuestionarios específicos sobre violencia y acoso; criterios de medición de las encuestas periódicas laborales/sobre condiciones de trabajo, encuestas a los miembros de los sindicatos, etc.</a:t>
            </a:r>
          </a:p>
          <a:p>
            <a:pPr lvl="2"/>
            <a:r>
              <a:rPr lang="es-ES" b="1" dirty="0"/>
              <a:t>Medición indirecta. </a:t>
            </a:r>
            <a:r>
              <a:rPr lang="es-ES" dirty="0"/>
              <a:t>P- ej. absentismo y licencias (personales) por enfermedad, rotación de personal, entrevistas de fin de servicio y reclamaciones de indemnización de los trabajadores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79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4E2E7-B15E-449B-B732-BDF438A3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Encuesta realizada en Francia sobre las condiciones de trabajo (2013)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C4AE6-7217-4E6E-A428-FB8F7F12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404532"/>
            <a:ext cx="11210924" cy="2310273"/>
          </a:xfrm>
        </p:spPr>
        <p:txBody>
          <a:bodyPr numCol="2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1. </a:t>
            </a:r>
            <a:r>
              <a:rPr lang="es-ES" dirty="0"/>
              <a:t>Se preguntó a los trabajadores: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se les había prohibido expresarse;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si se les había ridiculizado en público;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si se les había criticado de manera injustificada por su trabajo;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_tradnl" sz="1800" dirty="0"/>
              <a:t>si se les había ignorado como si no estuvieran presentes;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si sufrían sabotajes o impedimentos para que sus tareas no pudiesen llevarse a cabo correctamente;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s-ES" sz="18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s-ES" sz="18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s-ES" sz="18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si se les habían asignado tareas inútiles o condescendientes;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si se les decía que eran mentalmente incapaces;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si eran objeto de comentarios obscenos o condescendientes;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si eran objeto insistentemente de proposiciones sexuales;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800" dirty="0"/>
              <a:t>si eran el blanco de bromas o burlas ofensivas o groseras.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0C9541-AFE9-49CA-9548-C56007AF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191EB4-2F98-4DAC-A97A-28DF31CA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18</a:t>
            </a:fld>
            <a:endParaRPr lang="en-GB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4A23CAD-7186-485E-8541-4A436677EAE6}"/>
              </a:ext>
            </a:extLst>
          </p:cNvPr>
          <p:cNvSpPr txBox="1">
            <a:spLocks/>
          </p:cNvSpPr>
          <p:nvPr/>
        </p:nvSpPr>
        <p:spPr>
          <a:xfrm>
            <a:off x="490538" y="5511602"/>
            <a:ext cx="11210924" cy="62564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2. </a:t>
            </a:r>
            <a:r>
              <a:rPr lang="es-ES" dirty="0"/>
              <a:t>El autor o autores de la agresión</a:t>
            </a:r>
            <a:r>
              <a:rPr lang="en-GB" dirty="0"/>
              <a:t>: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s-ES" sz="1900" dirty="0"/>
              <a:t>compañeros de trabajo; clientes; usuarios o pacientes; trabajadores de otra empresa; otros.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41264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69522-0B86-45E3-91A8-785C518E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Educación, formación y sensibilización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6DDCD1-B58E-441F-9E60-7DEFCAFE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" y="2404533"/>
            <a:ext cx="6407567" cy="3472391"/>
          </a:xfrm>
        </p:spPr>
        <p:txBody>
          <a:bodyPr/>
          <a:lstStyle/>
          <a:p>
            <a:pPr lvl="1"/>
            <a:r>
              <a:rPr lang="es-ES" dirty="0"/>
              <a:t>Los Miembros deberían financiar, elaborar, aplicar y difundir</a:t>
            </a:r>
            <a:r>
              <a:rPr lang="en-GB" dirty="0"/>
              <a:t>:</a:t>
            </a:r>
          </a:p>
          <a:p>
            <a:pPr lvl="2"/>
            <a:r>
              <a:rPr lang="es-ES" dirty="0"/>
              <a:t>planes de estudios y materiales didácticos sobre violencia y acoso que tengan en cuenta la perspectiva de género, en todos los niveles de la </a:t>
            </a:r>
            <a:r>
              <a:rPr lang="es-ES" b="1" dirty="0"/>
              <a:t>educación</a:t>
            </a:r>
            <a:r>
              <a:rPr lang="es-ES" dirty="0"/>
              <a:t> y la </a:t>
            </a:r>
            <a:r>
              <a:rPr lang="es-ES" b="1" dirty="0"/>
              <a:t>formación profesional</a:t>
            </a:r>
            <a:r>
              <a:rPr lang="es-ES" dirty="0"/>
              <a:t>, de conformidad con la legislación y la situación nacional</a:t>
            </a:r>
          </a:p>
          <a:p>
            <a:pPr lvl="2">
              <a:spcAft>
                <a:spcPts val="0"/>
              </a:spcAft>
            </a:pPr>
            <a:r>
              <a:rPr lang="es-ES" b="1" dirty="0"/>
              <a:t>campañas públicas </a:t>
            </a:r>
            <a:r>
              <a:rPr lang="es-ES" dirty="0"/>
              <a:t>destinadas a fomentar lugares de trabajo seguros, salubres, armoniosos y libres de violencia y acoso</a:t>
            </a:r>
          </a:p>
          <a:p>
            <a:pPr lvl="1" algn="r"/>
            <a:r>
              <a:rPr lang="es-419" sz="1800" i="1" dirty="0"/>
              <a:t>Recomendación núm. 206, Pár. 23</a:t>
            </a:r>
            <a:endParaRPr lang="es-419" sz="1800" dirty="0"/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53A051-E925-4A1F-9825-89F3E0D8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8869D0-FDD0-4344-BF60-997AF6EA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19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B597649-80E3-4753-9294-0CFA92C2F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/>
          <a:stretch/>
        </p:blipFill>
        <p:spPr>
          <a:xfrm>
            <a:off x="7010400" y="2404533"/>
            <a:ext cx="4691062" cy="36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414F50-5813-4905-9416-AB3E69A1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¿Qué es violencia y acoso en el mundo del trabajo?</a:t>
            </a:r>
            <a:endParaRPr lang="en-GB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ED220D-115F-47EE-B078-990964CE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810256-572D-442B-8394-96FA99AA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08515F-CD57-41AC-B03F-B6CF1D578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7" y="2393950"/>
            <a:ext cx="6680283" cy="3482976"/>
          </a:xfrm>
        </p:spPr>
        <p:txBody>
          <a:bodyPr/>
          <a:lstStyle/>
          <a:p>
            <a:r>
              <a:rPr lang="es-ES" sz="2400" dirty="0">
                <a:solidFill>
                  <a:schemeClr val="accent2"/>
                </a:solidFill>
              </a:rPr>
              <a:t>...un conjunto de comportamientos y prácticas inaceptables, o de amenazas de tales comportamientos y prácticas, ya sea que se manifiesten una sola vez o de manera repetida, que tengan por objeto, que causen o sean susceptibles de causar, un daño físico, psicológico, sexual o económico</a:t>
            </a:r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 marL="0" indent="0" algn="r">
              <a:buNone/>
            </a:pPr>
            <a:r>
              <a:rPr lang="pt-BR" sz="1800" i="1" dirty="0"/>
              <a:t>Convenio núm. 190, Art. 1,1</a:t>
            </a:r>
          </a:p>
          <a:p>
            <a:pPr marL="0" indent="0"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FAE36E7A-0E48-462C-A756-48AA663636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13897" r="17585" b="236"/>
          <a:stretch/>
        </p:blipFill>
        <p:spPr>
          <a:xfrm>
            <a:off x="7459579" y="2447925"/>
            <a:ext cx="4241884" cy="3429000"/>
          </a:xfrm>
        </p:spPr>
      </p:pic>
    </p:spTree>
    <p:extLst>
      <p:ext uri="{BB962C8B-B14F-4D97-AF65-F5344CB8AC3E}">
        <p14:creationId xmlns:p14="http://schemas.microsoft.com/office/powerpoint/2010/main" val="152102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53BC6B-C5E9-4C30-BD51-BF36F063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Acción a nivel del lugar de trabajo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A3D45-72F2-4190-916F-1325AE8A7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0"/>
              </a:spcAft>
            </a:pPr>
            <a:r>
              <a:rPr lang="es-ES" sz="1900" dirty="0"/>
              <a:t>Adoptar y aplicar, en consulta con los trabajadores y sus representantes, una </a:t>
            </a:r>
            <a:r>
              <a:rPr lang="es-ES" sz="1900" b="1" dirty="0"/>
              <a:t>política</a:t>
            </a:r>
            <a:r>
              <a:rPr lang="es-ES" sz="1900" dirty="0"/>
              <a:t> del lugar de trabajo relativa a la violencia y el acoso</a:t>
            </a:r>
          </a:p>
          <a:p>
            <a:pPr lvl="2">
              <a:spcAft>
                <a:spcPts val="0"/>
              </a:spcAft>
            </a:pPr>
            <a:r>
              <a:rPr lang="es-ES" sz="1900" dirty="0"/>
              <a:t>Tener en cuenta la violencia y el acoso, así como los riesgos psicosociales asociados, en la </a:t>
            </a:r>
            <a:r>
              <a:rPr lang="es-ES" sz="1900" b="1" dirty="0"/>
              <a:t>gestión</a:t>
            </a:r>
            <a:r>
              <a:rPr lang="es-ES" sz="1900" dirty="0"/>
              <a:t> de la seguridad y salud en el trabajo</a:t>
            </a:r>
          </a:p>
          <a:p>
            <a:pPr lvl="2">
              <a:spcAft>
                <a:spcPts val="0"/>
              </a:spcAft>
            </a:pPr>
            <a:r>
              <a:rPr lang="es-ES" sz="1900" b="1" dirty="0"/>
              <a:t>Identificar los peligros y evaluar los riesgos </a:t>
            </a:r>
            <a:r>
              <a:rPr lang="es-ES" sz="1900" dirty="0"/>
              <a:t>de violencia y acoso, con participación de los trabajadores y sus representantes, y adoptar medidas para prevenir y controlar dichos peligros y riesgos</a:t>
            </a:r>
          </a:p>
          <a:p>
            <a:pPr lvl="2">
              <a:spcAft>
                <a:spcPts val="0"/>
              </a:spcAft>
            </a:pPr>
            <a:r>
              <a:rPr lang="es-ES" sz="1900" dirty="0"/>
              <a:t>Proporcionar a los trabajadores y otras personas concernidas, en forma accesible, según proceda, </a:t>
            </a:r>
            <a:r>
              <a:rPr lang="es-ES" sz="1900" b="1" dirty="0"/>
              <a:t>información y capacitación </a:t>
            </a:r>
            <a:r>
              <a:rPr lang="es-ES" sz="1900" dirty="0"/>
              <a:t>acerca de los peligros y riesgos de violencia y acoso identificados, y sobre las medidas de prevención y protección correspondientes, inclusive sobre los derechos y responsabilidades de los trabajadores y otras personas concernidas en relación con la aplicación de la política</a:t>
            </a:r>
          </a:p>
          <a:p>
            <a:pPr marL="0" lvl="2" indent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i="1" dirty="0"/>
              <a:t>Convenio núm. 190, Art. 9</a:t>
            </a:r>
          </a:p>
          <a:p>
            <a:pPr lvl="2">
              <a:spcAft>
                <a:spcPts val="0"/>
              </a:spcAft>
            </a:pPr>
            <a:endParaRPr lang="en-GB" sz="1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CD82C9-AB12-4F4F-A9EF-4D1DCB31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0F11A3-2AD3-41CC-8262-6FA29DF3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79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A4F64B-71BD-43C8-9460-541026A4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/>
          <a:lstStyle/>
          <a:p>
            <a:r>
              <a:rPr lang="es-ES_tradnl" dirty="0"/>
              <a:t>Política del lugar de trabajo relativa a la violencia y el acoso </a:t>
            </a:r>
            <a:r>
              <a:rPr lang="es-ES" spc="-180" dirty="0"/>
              <a:t>(I)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D9BDD6-9A26-4961-BD24-77C1AD35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s-ES" sz="1900" dirty="0"/>
              <a:t>Afirmar que la violencia y el acoso no serán tolerados</a:t>
            </a: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s-ES" sz="1900" dirty="0"/>
              <a:t>Establecer programas de prevención de la violencia y el acoso, si procede, con objetivos medibles</a:t>
            </a: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s-ES" sz="1900" dirty="0"/>
              <a:t>Definir los derechos y las obligaciones de los trabajadores y del empleador</a:t>
            </a: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s-ES" sz="1900" dirty="0"/>
              <a:t>Contener información sobre los procedimientos de presentación de quejas e investigación</a:t>
            </a: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s-ES" sz="1900" dirty="0"/>
              <a:t>Prever que todas las comunicaciones internas y externas relacionadas con incidentes de violencia y acoso se tengan debidamente en consideración y se adopten las medidas que correspondan</a:t>
            </a: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s-ES" sz="1900" dirty="0"/>
              <a:t>Definir el derecho de las personas a la privacidad y la confidencialidad, (…), manteniendo un equilibrio con el derecho de los trabajadores a estar informados de todos los riesgos</a:t>
            </a: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s-ES" sz="1900" dirty="0"/>
              <a:t>Incluir medidas de protección de los denunciantes, las víctimas, los testigos y los informantes frente a la victimización y las represalias</a:t>
            </a:r>
            <a:endParaRPr lang="en-GB" sz="1900" dirty="0"/>
          </a:p>
          <a:p>
            <a:pPr lvl="1" algn="r">
              <a:spcAft>
                <a:spcPts val="0"/>
              </a:spcAft>
            </a:pPr>
            <a:r>
              <a:rPr lang="en-GB" sz="1800" i="1" dirty="0" err="1"/>
              <a:t>Recomendación</a:t>
            </a:r>
            <a:r>
              <a:rPr lang="en-GB" sz="1800" i="1" dirty="0"/>
              <a:t> </a:t>
            </a:r>
            <a:r>
              <a:rPr lang="en-GB" sz="1800" i="1" dirty="0" err="1"/>
              <a:t>núm</a:t>
            </a:r>
            <a:r>
              <a:rPr lang="en-GB" sz="1800" i="1" dirty="0"/>
              <a:t>. 206, </a:t>
            </a:r>
            <a:r>
              <a:rPr lang="en-GB" sz="1800" i="1" dirty="0" err="1"/>
              <a:t>Pár</a:t>
            </a:r>
            <a:r>
              <a:rPr lang="en-GB" sz="1800" i="1" dirty="0"/>
              <a:t>. 7</a:t>
            </a:r>
          </a:p>
          <a:p>
            <a:pPr>
              <a:spcAft>
                <a:spcPts val="0"/>
              </a:spcAft>
            </a:pPr>
            <a:endParaRPr lang="en-GB" sz="1900" dirty="0"/>
          </a:p>
          <a:p>
            <a:endParaRPr lang="en-GB" sz="1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17D10B-9CFD-4736-A531-F6FAA7A6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28617B-6129-4F2A-AF15-29E48955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2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1D6E1-08A1-4007-BFD6-A71E641A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11332494" cy="720000"/>
          </a:xfrm>
        </p:spPr>
        <p:txBody>
          <a:bodyPr/>
          <a:lstStyle/>
          <a:p>
            <a:r>
              <a:rPr lang="es-ES" dirty="0"/>
              <a:t>Política del lugar de trabajo relativa a la violencia y el acoso </a:t>
            </a:r>
            <a:r>
              <a:rPr lang="es-ES" spc="-180" dirty="0"/>
              <a:t>(II)</a:t>
            </a:r>
            <a:endParaRPr lang="en-GB" spc="-18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F8E27-A43D-472C-9D74-B844CC8A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404533"/>
            <a:ext cx="5396915" cy="3472391"/>
          </a:xfrm>
        </p:spPr>
        <p:txBody>
          <a:bodyPr/>
          <a:lstStyle/>
          <a:p>
            <a:pPr lvl="2"/>
            <a:r>
              <a:rPr lang="es-ES" dirty="0"/>
              <a:t>Integrada en una política del lugar de trabajo relativa en materia de SST</a:t>
            </a:r>
          </a:p>
          <a:p>
            <a:pPr lvl="2"/>
            <a:r>
              <a:rPr lang="es-ES" dirty="0"/>
              <a:t>Desarrollada en consulta con los trabajadores (p. ej., Comité Conjunto de SST)</a:t>
            </a:r>
          </a:p>
          <a:p>
            <a:pPr lvl="2"/>
            <a:r>
              <a:rPr lang="es-ES" dirty="0"/>
              <a:t>Debidamente comunicada y de fácil acceso para todos los trabajadores</a:t>
            </a:r>
          </a:p>
          <a:p>
            <a:pPr lvl="2"/>
            <a:r>
              <a:rPr lang="es-ES" dirty="0"/>
              <a:t>Aplicada consistentemente</a:t>
            </a:r>
          </a:p>
          <a:p>
            <a:pPr lvl="2"/>
            <a:endParaRPr lang="en-US" dirty="0"/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8AC353-A828-4077-BAE3-0AFA8C48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B31B5-73D5-437F-84AF-BF45C72D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22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F065BE1-BA28-4109-9EBA-79B6544D5B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r="5199"/>
          <a:stretch/>
        </p:blipFill>
        <p:spPr>
          <a:xfrm>
            <a:off x="6416842" y="2404533"/>
            <a:ext cx="5284620" cy="38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71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0606E-2B17-4454-810B-A8251606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Identificación de peligros y evaluación de riesgos 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B84D7-C0B1-4951-A34A-44FDB289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404533"/>
            <a:ext cx="6567988" cy="3472391"/>
          </a:xfrm>
        </p:spPr>
        <p:txBody>
          <a:bodyPr/>
          <a:lstStyle/>
          <a:p>
            <a:pPr lvl="1"/>
            <a:r>
              <a:rPr lang="es-ES" dirty="0"/>
              <a:t>Prestar especial atención a los peligros y riesgos que</a:t>
            </a:r>
            <a:r>
              <a:rPr lang="en-GB" dirty="0"/>
              <a:t>:</a:t>
            </a:r>
            <a:endParaRPr lang="it-IT" dirty="0"/>
          </a:p>
          <a:p>
            <a:pPr lvl="2"/>
            <a:r>
              <a:rPr lang="es-ES" dirty="0"/>
              <a:t>se deriven de las condiciones y modalidades de trabajo, la organización del trabajo y de la gestión de los recursos humanos</a:t>
            </a:r>
          </a:p>
          <a:p>
            <a:pPr lvl="2"/>
            <a:r>
              <a:rPr lang="es-ES" dirty="0"/>
              <a:t>impliquen a terceros (p. ej. clientes, proveedores de servicios, usuarios, pacientes y el público)</a:t>
            </a:r>
          </a:p>
          <a:p>
            <a:pPr lvl="2"/>
            <a:r>
              <a:rPr lang="es-ES" dirty="0"/>
              <a:t>se deriven de la discriminación, el abuso de las relaciones de poder y las normas de género, culturales y sociales que fomentan la violencia y el acoso</a:t>
            </a:r>
          </a:p>
          <a:p>
            <a:pPr lvl="1" algn="r">
              <a:spcBef>
                <a:spcPts val="1800"/>
              </a:spcBef>
            </a:pPr>
            <a:r>
              <a:rPr lang="en-GB" sz="1800" i="1" dirty="0" err="1"/>
              <a:t>Recomendación</a:t>
            </a:r>
            <a:r>
              <a:rPr lang="en-GB" sz="1800" i="1" dirty="0"/>
              <a:t> </a:t>
            </a:r>
            <a:r>
              <a:rPr lang="en-GB" sz="1800" i="1" dirty="0" err="1"/>
              <a:t>núm</a:t>
            </a:r>
            <a:r>
              <a:rPr lang="en-GB" sz="1800" i="1" dirty="0"/>
              <a:t>. 206, </a:t>
            </a:r>
            <a:r>
              <a:rPr lang="en-GB" sz="1800" i="1" dirty="0" err="1"/>
              <a:t>Pár</a:t>
            </a:r>
            <a:r>
              <a:rPr lang="en-GB" sz="1800" i="1" dirty="0"/>
              <a:t>. 8</a:t>
            </a:r>
            <a:endParaRPr lang="it-IT" sz="1800" i="1" dirty="0"/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F2EC07-EA4C-4173-B5AE-65D3F43A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8F7193-6057-4C53-9762-C68C35A6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23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E7F8F2-9C7A-4B3A-BE8C-7B8D8D60C6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/>
          <a:stretch/>
        </p:blipFill>
        <p:spPr>
          <a:xfrm>
            <a:off x="7475621" y="2404531"/>
            <a:ext cx="4225841" cy="37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AD7EA-7D1E-4806-ACB5-87B0C914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la Norma nacional del Canadá  sobre salud y seguridad psicológicas en el lugar de trabajo 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32B42D-CA48-4726-BD19-4078C406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404533"/>
            <a:ext cx="11210924" cy="1024467"/>
          </a:xfrm>
        </p:spPr>
        <p:txBody>
          <a:bodyPr/>
          <a:lstStyle/>
          <a:p>
            <a:pPr lvl="2"/>
            <a:r>
              <a:rPr lang="es-ES" b="1" dirty="0">
                <a:solidFill>
                  <a:schemeClr val="accent2"/>
                </a:solidFill>
              </a:rPr>
              <a:t>Eventos críticos</a:t>
            </a:r>
            <a:r>
              <a:rPr lang="es-ES" dirty="0"/>
              <a:t>: Identificación </a:t>
            </a:r>
            <a:r>
              <a:rPr lang="es-ES" b="1" dirty="0">
                <a:solidFill>
                  <a:schemeClr val="accent2"/>
                </a:solidFill>
              </a:rPr>
              <a:t>→</a:t>
            </a:r>
            <a:r>
              <a:rPr lang="es-ES" dirty="0"/>
              <a:t> Evaluación de riesgos e impacto</a:t>
            </a:r>
            <a:r>
              <a:rPr lang="es-ES" b="1" dirty="0">
                <a:solidFill>
                  <a:schemeClr val="accent2"/>
                </a:solidFill>
              </a:rPr>
              <a:t> → </a:t>
            </a:r>
            <a:r>
              <a:rPr lang="es-ES" dirty="0"/>
              <a:t>Gestión</a:t>
            </a:r>
          </a:p>
          <a:p>
            <a:pPr lvl="2"/>
            <a:r>
              <a:rPr lang="es-ES" b="1" dirty="0">
                <a:solidFill>
                  <a:schemeClr val="accent2"/>
                </a:solidFill>
              </a:rPr>
              <a:t>Factores a evaluar</a:t>
            </a:r>
            <a:r>
              <a:rPr lang="es-ES" dirty="0"/>
              <a:t>: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787BAE-27E5-409B-B969-A3E5661D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B38B4E-19AC-4BA6-B446-D265E4A6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24</a:t>
            </a:fld>
            <a:endParaRPr lang="en-GB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96EC188-B6A8-48AA-87A3-38519A8772EB}"/>
              </a:ext>
            </a:extLst>
          </p:cNvPr>
          <p:cNvSpPr txBox="1">
            <a:spLocks/>
          </p:cNvSpPr>
          <p:nvPr/>
        </p:nvSpPr>
        <p:spPr>
          <a:xfrm>
            <a:off x="490538" y="3304213"/>
            <a:ext cx="11210924" cy="2280432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apoyo psicológico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cultura organizacional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liderazgo y expectativas claras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civilidad y respeto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exigencias psicológicas de trabajo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crecimiento y desarrollo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reconocimiento y recompensa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implicación e influencia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gestión de la carga de trabajo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compromiso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equilibrio trabajo-vida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protección psicológica contra la violencia, el acoso y el acoso.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protección de la seguridad física</a:t>
            </a:r>
          </a:p>
          <a:p>
            <a:pPr marL="540000" lvl="4" indent="-216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otros estresores crónicos identificados por los trabajadores</a:t>
            </a:r>
          </a:p>
        </p:txBody>
      </p:sp>
    </p:spTree>
    <p:extLst>
      <p:ext uri="{BB962C8B-B14F-4D97-AF65-F5344CB8AC3E}">
        <p14:creationId xmlns:p14="http://schemas.microsoft.com/office/powerpoint/2010/main" val="4135334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49682-5AD7-424B-A2AF-319833CC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Medidas de prevención y control</a:t>
            </a:r>
            <a:endParaRPr lang="en-GB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63C96193-0F14-4815-A211-1F0F4B43B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952044"/>
              </p:ext>
            </p:extLst>
          </p:nvPr>
        </p:nvGraphicFramePr>
        <p:xfrm>
          <a:off x="490538" y="2447925"/>
          <a:ext cx="11210924" cy="33832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1673887806"/>
                    </a:ext>
                  </a:extLst>
                </a:gridCol>
                <a:gridCol w="8601074">
                  <a:extLst>
                    <a:ext uri="{9D8B030D-6E8A-4147-A177-3AD203B41FA5}">
                      <a16:colId xmlns:a16="http://schemas.microsoft.com/office/drawing/2014/main" val="3039585227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r>
                        <a:rPr lang="es-ES_tradnl" sz="2200" b="1" noProof="0" dirty="0">
                          <a:solidFill>
                            <a:schemeClr val="tx1"/>
                          </a:solidFill>
                          <a:uFill>
                            <a:solidFill>
                              <a:srgbClr val="2F5496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Violencia física</a:t>
                      </a:r>
                      <a:endParaRPr lang="es-ES_tradnl" sz="2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noProof="0" dirty="0"/>
                        <a:t>Cerraduras y las alarmas; procedimientos de emergencia; formación y mecanismos de apoyo </a:t>
                      </a:r>
                    </a:p>
                    <a:p>
                      <a:endParaRPr lang="es-ES_tradnl" sz="8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41586"/>
                  </a:ext>
                </a:extLst>
              </a:tr>
              <a:tr h="1147111">
                <a:tc>
                  <a:txBody>
                    <a:bodyPr/>
                    <a:lstStyle/>
                    <a:p>
                      <a:r>
                        <a:rPr lang="es-ES_tradnl" sz="2200" b="1" noProof="0" dirty="0">
                          <a:solidFill>
                            <a:schemeClr val="bg1"/>
                          </a:solidFill>
                          <a:uFill>
                            <a:solidFill>
                              <a:srgbClr val="2F5496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Violencia y acoso psicológico </a:t>
                      </a:r>
                      <a:endParaRPr lang="es-ES_tradnl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noProof="0" dirty="0">
                          <a:solidFill>
                            <a:schemeClr val="bg1"/>
                          </a:solidFill>
                        </a:rPr>
                        <a:t>Fomentar el trabajo en equipo y la cooperación; proporcionar los recursos, la información y la formación adecuados para ejecutar el trabajo de manera eficaz y segura; definir claramente los requisitos y las responsabilidades de cada puesto; garantizar una comunicación transparente</a:t>
                      </a:r>
                    </a:p>
                    <a:p>
                      <a:endParaRPr lang="es-ES_tradnl" sz="8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05371"/>
                  </a:ext>
                </a:extLst>
              </a:tr>
              <a:tr h="1042987">
                <a:tc>
                  <a:txBody>
                    <a:bodyPr/>
                    <a:lstStyle/>
                    <a:p>
                      <a:r>
                        <a:rPr lang="es-ES_tradnl" sz="2200" b="1" noProof="0" dirty="0">
                          <a:solidFill>
                            <a:schemeClr val="tx1"/>
                          </a:solidFill>
                          <a:uFill>
                            <a:solidFill>
                              <a:srgbClr val="2F5496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Violencia y acoso por terceras partes</a:t>
                      </a:r>
                      <a:endParaRPr lang="es-ES_tradnl" sz="2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_tradnl" sz="1800" noProof="0" dirty="0"/>
                        <a:t>Integración de las actividades de prevención en los procedimientos diarios (p. ej. control del alumbrado, las cerraduras y las cámaras de seguridad); instrucciones sobre cómo aliviar eficazmente las situaciones hostiles en las que estén involucrados clientes/pacientes/consumidores/miembros del público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_tradnl" sz="8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60451"/>
                  </a:ext>
                </a:extLst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EBCD1C-5534-460B-9BFE-21846453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0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1C82F-8479-46F7-9CC4-BAB602A8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Medidas para responder y minimizar los efectos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968280-8D19-492A-ABA2-B2217B2E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1800"/>
              </a:spcBef>
            </a:pPr>
            <a:r>
              <a:rPr lang="es-ES" dirty="0"/>
              <a:t>Asegurar el </a:t>
            </a:r>
            <a:r>
              <a:rPr lang="es-ES" b="1" dirty="0"/>
              <a:t>derecho de todo trabajador de alejarse de una situación de trabajo que presenta un peligro grave e inminente para su vida, su salud o su seguridad</a:t>
            </a:r>
            <a:endParaRPr lang="es-ES" dirty="0"/>
          </a:p>
          <a:p>
            <a:pPr lvl="2">
              <a:spcBef>
                <a:spcPts val="1800"/>
              </a:spcBef>
            </a:pPr>
            <a:r>
              <a:rPr lang="es-ES" dirty="0"/>
              <a:t>Desarrollar e implementar procedimientos de </a:t>
            </a:r>
            <a:r>
              <a:rPr lang="es-ES" b="1" dirty="0"/>
              <a:t>notificación</a:t>
            </a:r>
            <a:r>
              <a:rPr lang="es-ES" dirty="0"/>
              <a:t> y de </a:t>
            </a:r>
            <a:r>
              <a:rPr lang="es-ES" b="1" dirty="0"/>
              <a:t>denuncia</a:t>
            </a:r>
            <a:r>
              <a:rPr lang="es-ES" dirty="0"/>
              <a:t> y mecanismo de </a:t>
            </a:r>
            <a:r>
              <a:rPr lang="es-ES" b="1" dirty="0"/>
              <a:t>resolución de disputas</a:t>
            </a:r>
            <a:endParaRPr lang="es-ES" dirty="0"/>
          </a:p>
          <a:p>
            <a:pPr marL="360000" lvl="1">
              <a:spcBef>
                <a:spcPts val="0"/>
              </a:spcBef>
            </a:pPr>
            <a:r>
              <a:rPr lang="es-ES" dirty="0">
                <a:solidFill>
                  <a:schemeClr val="accent2"/>
                </a:solidFill>
              </a:rPr>
              <a:t>→</a:t>
            </a:r>
            <a:r>
              <a:rPr lang="es-ES" dirty="0"/>
              <a:t> protección de la </a:t>
            </a:r>
            <a:r>
              <a:rPr lang="es-ES" b="1" dirty="0"/>
              <a:t>privacidad</a:t>
            </a:r>
            <a:r>
              <a:rPr lang="es-ES" dirty="0"/>
              <a:t> y </a:t>
            </a:r>
            <a:r>
              <a:rPr lang="es-ES" b="1" dirty="0"/>
              <a:t>confidencialidad</a:t>
            </a:r>
            <a:r>
              <a:rPr lang="es-ES" dirty="0"/>
              <a:t> de los involucrados</a:t>
            </a:r>
          </a:p>
          <a:p>
            <a:pPr lvl="2">
              <a:spcBef>
                <a:spcPts val="1800"/>
              </a:spcBef>
            </a:pPr>
            <a:r>
              <a:rPr lang="es-ES" dirty="0"/>
              <a:t>Brindar </a:t>
            </a:r>
            <a:r>
              <a:rPr lang="es-ES" b="1" dirty="0"/>
              <a:t>apoyo</a:t>
            </a:r>
            <a:r>
              <a:rPr lang="es-ES" dirty="0"/>
              <a:t> a las víctimas.</a:t>
            </a:r>
          </a:p>
          <a:p>
            <a:pPr lvl="2">
              <a:spcBef>
                <a:spcPts val="1800"/>
              </a:spcBef>
            </a:pPr>
            <a:r>
              <a:rPr lang="es-ES" dirty="0"/>
              <a:t>Prever y aplicar </a:t>
            </a:r>
            <a:r>
              <a:rPr lang="es-ES" b="1" dirty="0"/>
              <a:t>acciones disciplinarias </a:t>
            </a:r>
            <a:r>
              <a:rPr lang="es-ES" dirty="0"/>
              <a:t>(p. ej., sanciones)</a:t>
            </a:r>
          </a:p>
          <a:p>
            <a:pPr lvl="2">
              <a:spcBef>
                <a:spcPts val="180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73FC9E-6332-467A-B15A-5B70A405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2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52D4C9-2167-49ED-A41D-05E8635A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Información y capacitación en SST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1BB488-E0D1-48D0-A748-C421B097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b="1" dirty="0"/>
              <a:t>Concepto </a:t>
            </a:r>
            <a:r>
              <a:rPr lang="es-ES" dirty="0"/>
              <a:t>de violencia y acoso en el lugar de trabajo </a:t>
            </a:r>
          </a:p>
          <a:p>
            <a:pPr lvl="2"/>
            <a:r>
              <a:rPr lang="es-ES" b="1" dirty="0"/>
              <a:t>Responsabilidades </a:t>
            </a:r>
            <a:r>
              <a:rPr lang="es-ES" dirty="0"/>
              <a:t>en la prevención y respuesta a la violencia y el acoso</a:t>
            </a:r>
          </a:p>
          <a:p>
            <a:pPr lvl="2"/>
            <a:r>
              <a:rPr lang="es-ES" b="1" dirty="0"/>
              <a:t>Procedimientos </a:t>
            </a:r>
            <a:r>
              <a:rPr lang="es-ES" dirty="0"/>
              <a:t>de denuncia y reclamaciones</a:t>
            </a:r>
          </a:p>
          <a:p>
            <a:pPr lvl="2"/>
            <a:endParaRPr lang="es-ES" b="1" dirty="0"/>
          </a:p>
          <a:p>
            <a:pPr lvl="2"/>
            <a:r>
              <a:rPr lang="es-ES" dirty="0">
                <a:solidFill>
                  <a:schemeClr val="accent2"/>
                </a:solidFill>
              </a:rPr>
              <a:t>Adaptado</a:t>
            </a:r>
            <a:r>
              <a:rPr lang="es-ES" dirty="0"/>
              <a:t> a las necesidades del público destinatario (trabajadores, representantes de la SST, miembros de comités conjuntos de SST, supervisores, gestores, etc.)</a:t>
            </a:r>
          </a:p>
          <a:p>
            <a:pPr lvl="2"/>
            <a:r>
              <a:rPr lang="es-ES" dirty="0"/>
              <a:t>Capacitación a todos los trabajadores nuevos y futuros </a:t>
            </a:r>
            <a:r>
              <a:rPr lang="es-ES" dirty="0">
                <a:solidFill>
                  <a:schemeClr val="accent2"/>
                </a:solidFill>
              </a:rPr>
              <a:t>antes</a:t>
            </a:r>
            <a:r>
              <a:rPr lang="es-ES" dirty="0"/>
              <a:t> de que entren en la organización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57B0B1-7F17-45F4-A7F2-B3DEA709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23D564-DB1E-4648-8A11-24C05F9D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81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DAEB2-7BC9-4795-98D5-1CFD810E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PAS 1010:2011 – Gestión de los riesgos psicosociales en el lugar de trabajo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C006AC-ECA8-44BE-AA23-FB20BDA8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2B9011-33EC-44BD-8624-493CA78F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6" name="Segnaposto contenuto 4">
            <a:extLst>
              <a:ext uri="{FF2B5EF4-FFF2-40B4-BE49-F238E27FC236}">
                <a16:creationId xmlns:a16="http://schemas.microsoft.com/office/drawing/2014/main" id="{383AF90B-99C6-45E0-8265-9579D9184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72003"/>
              </p:ext>
            </p:extLst>
          </p:nvPr>
        </p:nvGraphicFramePr>
        <p:xfrm>
          <a:off x="490537" y="2404533"/>
          <a:ext cx="11196001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568">
                  <a:extLst>
                    <a:ext uri="{9D8B030D-6E8A-4147-A177-3AD203B41FA5}">
                      <a16:colId xmlns:a16="http://schemas.microsoft.com/office/drawing/2014/main" val="1362628979"/>
                    </a:ext>
                  </a:extLst>
                </a:gridCol>
                <a:gridCol w="4074695">
                  <a:extLst>
                    <a:ext uri="{9D8B030D-6E8A-4147-A177-3AD203B41FA5}">
                      <a16:colId xmlns:a16="http://schemas.microsoft.com/office/drawing/2014/main" val="3667764961"/>
                    </a:ext>
                  </a:extLst>
                </a:gridCol>
                <a:gridCol w="3245348">
                  <a:extLst>
                    <a:ext uri="{9D8B030D-6E8A-4147-A177-3AD203B41FA5}">
                      <a16:colId xmlns:a16="http://schemas.microsoft.com/office/drawing/2014/main" val="2553434408"/>
                    </a:ext>
                  </a:extLst>
                </a:gridCol>
                <a:gridCol w="2040390">
                  <a:extLst>
                    <a:ext uri="{9D8B030D-6E8A-4147-A177-3AD203B41FA5}">
                      <a16:colId xmlns:a16="http://schemas.microsoft.com/office/drawing/2014/main" val="3719823783"/>
                    </a:ext>
                  </a:extLst>
                </a:gridCol>
              </a:tblGrid>
              <a:tr h="167284">
                <a:tc>
                  <a:txBody>
                    <a:bodyPr/>
                    <a:lstStyle/>
                    <a:p>
                      <a:r>
                        <a:rPr lang="es-ES_tradnl" sz="1900" b="0" noProof="0" dirty="0"/>
                        <a:t>Nivel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900" b="0" noProof="0" dirty="0"/>
                        <a:t>Medidas primaria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900" b="0" noProof="0" dirty="0"/>
                        <a:t>Medidas segundarias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900" b="0" noProof="0" dirty="0"/>
                        <a:t>Medidas terciarias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0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900" b="1" noProof="0" dirty="0"/>
                        <a:t>Organización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Políticas y procedimientos </a:t>
                      </a:r>
                    </a:p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 de organización </a:t>
                      </a:r>
                    </a:p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Capacitación en materia de gestión</a:t>
                      </a:r>
                    </a:p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Encuestas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Procedimientos de gestión e investigación</a:t>
                      </a:r>
                      <a:endParaRPr lang="en-GB" sz="18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Rehabilitación y vuelta al trabajo</a:t>
                      </a:r>
                      <a:endParaRPr lang="en-GB" sz="18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8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900" b="1" noProof="0" dirty="0"/>
                        <a:t>Lugar de trabajo/ Grupo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Evaluaciones de riesgos</a:t>
                      </a:r>
                    </a:p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de sensibilización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noProof="0" dirty="0"/>
                        <a:t>Formación en gestión de conflictos/impacto</a:t>
                      </a:r>
                    </a:p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noProof="0" dirty="0"/>
                        <a:t>Resolución de conflictos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de apoyo</a:t>
                      </a:r>
                    </a:p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endParaRPr lang="en-GB" sz="18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42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900" b="1" noProof="0" dirty="0"/>
                        <a:t>Individual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 de asertividad</a:t>
                      </a:r>
                    </a:p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sobre cómo proceder en caso de acoso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Apoyo social y asesoramiento</a:t>
                      </a:r>
                    </a:p>
                    <a:p>
                      <a:pPr marL="216000" indent="-21600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</a:pPr>
                      <a:endParaRPr lang="en-GB" sz="18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Terapia</a:t>
                      </a:r>
                      <a:endParaRPr lang="es-ES" sz="18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5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906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DAAC11-0F7F-4DBB-B42B-28569BB9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se puede hacer para poner fin a la violencia y el acoso en el mundo laboral? </a:t>
            </a:r>
            <a:r>
              <a:rPr lang="es-ES" spc="-180" dirty="0"/>
              <a:t>(I)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C560F-9CE8-463C-8424-A8558D46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404533"/>
            <a:ext cx="11210924" cy="4128614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lvl="2">
              <a:spcBef>
                <a:spcPts val="1200"/>
              </a:spcBef>
            </a:pPr>
            <a:r>
              <a:rPr lang="es-ES" sz="2200" b="1" dirty="0"/>
              <a:t>Gobiernos. </a:t>
            </a:r>
            <a:r>
              <a:rPr lang="es-ES" sz="2200" dirty="0"/>
              <a:t>Políticas, estrategias y leyes nacionales de SST; iniciativas y medidas; ratificar el Convenio No. 190</a:t>
            </a:r>
          </a:p>
          <a:p>
            <a:pPr lvl="2">
              <a:spcBef>
                <a:spcPts val="1200"/>
              </a:spcBef>
            </a:pPr>
            <a:r>
              <a:rPr lang="es-ES" sz="2200" b="1" dirty="0"/>
              <a:t>Interlocutores sociales. </a:t>
            </a:r>
            <a:r>
              <a:rPr lang="es-ES" sz="2200" dirty="0"/>
              <a:t>Convenios colectivos; orientación a sus miembros; recogida de datos</a:t>
            </a:r>
          </a:p>
          <a:p>
            <a:pPr lvl="2">
              <a:spcBef>
                <a:spcPts val="1200"/>
              </a:spcBef>
            </a:pPr>
            <a:r>
              <a:rPr lang="es-ES" sz="2200" b="1" dirty="0"/>
              <a:t>Inspección de trabajo. </a:t>
            </a:r>
            <a:r>
              <a:rPr lang="es-ES" sz="2200" dirty="0"/>
              <a:t>Investigar cualquier denuncia; asesorar a los empleadores y trabajadores</a:t>
            </a:r>
          </a:p>
          <a:p>
            <a:pPr lvl="2">
              <a:spcBef>
                <a:spcPts val="1200"/>
              </a:spcBef>
            </a:pPr>
            <a:r>
              <a:rPr lang="es-ES" sz="2200" b="1" dirty="0"/>
              <a:t>Empleadores. </a:t>
            </a:r>
            <a:r>
              <a:rPr lang="es-ES" sz="2200" dirty="0"/>
              <a:t>Garantizar entornos de trabajo seguros y saludables; sistema de gestión de SST en el lugar de trabajo; política y programa de SST en el lugar de trabajo; evaluación de riesgos; información y formación</a:t>
            </a:r>
          </a:p>
          <a:p>
            <a:pPr lvl="2">
              <a:spcBef>
                <a:spcPts val="1200"/>
              </a:spcBef>
            </a:pPr>
            <a:endParaRPr lang="en-GB" sz="2200" dirty="0"/>
          </a:p>
          <a:p>
            <a:pPr>
              <a:spcBef>
                <a:spcPts val="1200"/>
              </a:spcBef>
            </a:pPr>
            <a:r>
              <a:rPr lang="en-GB" sz="2200" dirty="0"/>
              <a:t>  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59DE63-E895-4200-AA53-022CE900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AA3CFE-5678-4334-B44A-555F37DC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3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49682-5AD7-424B-A2AF-319833CC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de violencia y acoso en el trabajo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63C96193-0F14-4815-A211-1F0F4B43B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064276"/>
              </p:ext>
            </p:extLst>
          </p:nvPr>
        </p:nvGraphicFramePr>
        <p:xfrm>
          <a:off x="490538" y="2416109"/>
          <a:ext cx="11210924" cy="300636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523595">
                  <a:extLst>
                    <a:ext uri="{9D8B030D-6E8A-4147-A177-3AD203B41FA5}">
                      <a16:colId xmlns:a16="http://schemas.microsoft.com/office/drawing/2014/main" val="1673887806"/>
                    </a:ext>
                  </a:extLst>
                </a:gridCol>
                <a:gridCol w="8687329">
                  <a:extLst>
                    <a:ext uri="{9D8B030D-6E8A-4147-A177-3AD203B41FA5}">
                      <a16:colId xmlns:a16="http://schemas.microsoft.com/office/drawing/2014/main" val="3039585227"/>
                    </a:ext>
                  </a:extLst>
                </a:gridCol>
              </a:tblGrid>
              <a:tr h="933722"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tx1"/>
                          </a:solidFill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Violencia física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D84957"/>
                        </a:buClr>
                        <a:buSzPct val="70000"/>
                        <a:buFont typeface=".Hiragino Kaku Gothic Interface W3"/>
                        <a:buNone/>
                      </a:pPr>
                      <a:r>
                        <a:rPr lang="es-ES_tradnl" sz="2000" noProof="0" dirty="0"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Agresiones físicas, palizas, patadas, bofetadas, agresiones con arma blanca, tiros, empujones y mordiscos, etc.</a:t>
                      </a:r>
                      <a:endParaRPr lang="es-ES_tradnl" sz="2000" noProof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41586"/>
                  </a:ext>
                </a:extLst>
              </a:tr>
              <a:tr h="796957"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bg1"/>
                          </a:solidFill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Violencia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 y </a:t>
                      </a:r>
                      <a:r>
                        <a:rPr lang="es-ES" sz="2200" b="1" noProof="0" dirty="0">
                          <a:solidFill>
                            <a:schemeClr val="bg1"/>
                          </a:solidFill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acoso psicológico</a:t>
                      </a:r>
                      <a:endParaRPr lang="en-US" sz="2200" b="1" dirty="0">
                        <a:solidFill>
                          <a:schemeClr val="bg1"/>
                        </a:solidFill>
                        <a:uFill>
                          <a:solidFill>
                            <a:srgbClr val="2F5496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D84957"/>
                        </a:buClr>
                        <a:buSzPct val="70000"/>
                        <a:buFont typeface=".Hiragino Kaku Gothic Interface W3"/>
                        <a:buNone/>
                      </a:pPr>
                      <a:r>
                        <a:rPr lang="es-ES_tradnl" sz="2000" noProof="0" dirty="0"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Abuso verbal, acoso moral, </a:t>
                      </a:r>
                      <a:r>
                        <a:rPr lang="es-ES_tradnl" sz="2000" noProof="0" dirty="0" err="1"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mobbing</a:t>
                      </a:r>
                      <a:r>
                        <a:rPr lang="es-ES_tradnl" sz="2000" noProof="0" dirty="0"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,  intimidación y acoso cibernético</a:t>
                      </a:r>
                    </a:p>
                    <a:p>
                      <a:pPr marL="0" indent="0">
                        <a:buClr>
                          <a:srgbClr val="D84957"/>
                        </a:buClr>
                        <a:buSzPct val="70000"/>
                        <a:buFont typeface=".Hiragino Kaku Gothic Interface W3"/>
                        <a:buNone/>
                      </a:pPr>
                      <a:r>
                        <a:rPr lang="es-ES_tradnl" sz="2000" noProof="0" dirty="0"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Manipulación de la reputación de una persona, aislamiento de una persona, retención de información, difamación y ridiculización, fijación de objetivos imposibles, etc.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05371"/>
                  </a:ext>
                </a:extLst>
              </a:tr>
              <a:tr h="625474"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tx1"/>
                          </a:solidFill>
                          <a:uFill>
                            <a:solidFill>
                              <a:srgbClr val="2F5496"/>
                            </a:solidFill>
                          </a:uFill>
                          <a:latin typeface="+mn-lt"/>
                          <a:ea typeface="Calibri" panose="020F0502020204030204" pitchFamily="34" charset="0"/>
                        </a:rPr>
                        <a:t>Violencia y acoso sexual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D84957"/>
                        </a:buClr>
                        <a:buSzPct val="70000"/>
                        <a:buFont typeface=".Hiragino Kaku Gothic Interface W3"/>
                        <a:buNone/>
                      </a:pPr>
                      <a:r>
                        <a:rPr lang="es-ES_tradnl" sz="2000" i="1" noProof="0" dirty="0">
                          <a:latin typeface="+mn-lt"/>
                        </a:rPr>
                        <a:t>Quid pro quo </a:t>
                      </a:r>
                    </a:p>
                    <a:p>
                      <a:pPr marL="0" indent="0">
                        <a:buClr>
                          <a:srgbClr val="D84957"/>
                        </a:buClr>
                        <a:buSzPct val="70000"/>
                        <a:buFont typeface=".Hiragino Kaku Gothic Interface W3"/>
                        <a:buNone/>
                      </a:pPr>
                      <a:r>
                        <a:rPr lang="es-ES_tradnl" sz="2000" i="0" noProof="0" dirty="0">
                          <a:latin typeface="+mn-lt"/>
                        </a:rPr>
                        <a:t>Entorno de trabajo hostil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60451"/>
                  </a:ext>
                </a:extLst>
              </a:tr>
            </a:tbl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1AC172-EC57-4EB0-B78A-85B70769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EBCD1C-5534-460B-9BFE-21846453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4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DAAC11-0F7F-4DBB-B42B-28569BB9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¿Qué se puede hacer para poner fin a la violencia y el acoso en el mundo laboral? </a:t>
            </a:r>
            <a:r>
              <a:rPr lang="es-ES" spc="-180"/>
              <a:t>(</a:t>
            </a:r>
            <a:r>
              <a:rPr lang="es-ES" spc="-180" dirty="0"/>
              <a:t>II)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C560F-9CE8-463C-8424-A8558D46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404533"/>
            <a:ext cx="11210924" cy="4128614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lvl="2">
              <a:spcBef>
                <a:spcPts val="1200"/>
              </a:spcBef>
            </a:pPr>
            <a:r>
              <a:rPr lang="es-ES" sz="2200" b="1" dirty="0"/>
              <a:t>Trabajadores. </a:t>
            </a:r>
            <a:r>
              <a:rPr lang="es-ES" sz="2200" dirty="0"/>
              <a:t>Cooperar en la aplicación del sistema de gestión de la SST</a:t>
            </a:r>
          </a:p>
          <a:p>
            <a:pPr lvl="2">
              <a:spcBef>
                <a:spcPts val="1200"/>
              </a:spcBef>
            </a:pPr>
            <a:r>
              <a:rPr lang="es-ES" sz="2200" b="1" dirty="0"/>
              <a:t>Representantes de SST de los trabajadores. </a:t>
            </a:r>
            <a:r>
              <a:rPr lang="es-ES" sz="2200" dirty="0"/>
              <a:t>Aumentar la conciencia; realizar encuestas; fomentar y apoyar la presentación de quejas y denuncias; consultar a los empleadores sobre medidas y formación de SST </a:t>
            </a:r>
          </a:p>
          <a:p>
            <a:pPr lvl="2">
              <a:spcBef>
                <a:spcPts val="1200"/>
              </a:spcBef>
            </a:pPr>
            <a:r>
              <a:rPr lang="es-ES" sz="2200" b="1" dirty="0"/>
              <a:t>Comités mixtos de SST. </a:t>
            </a:r>
            <a:r>
              <a:rPr lang="es-ES" sz="2200" dirty="0"/>
              <a:t>Garantizar la cooperación entre trabajadores y empleadores</a:t>
            </a:r>
          </a:p>
          <a:p>
            <a:pPr lvl="2">
              <a:spcBef>
                <a:spcPts val="1200"/>
              </a:spcBef>
            </a:pPr>
            <a:r>
              <a:rPr lang="es-ES" sz="2200" b="1" dirty="0"/>
              <a:t>Profesionales de la SST</a:t>
            </a:r>
            <a:r>
              <a:rPr lang="es-ES" sz="2200" dirty="0"/>
              <a:t>. Asesorar y apoyar a los empleadores, directivos, trabajadores y representantes de la SST; facilitar el compromiso e influir en un cambio positivo</a:t>
            </a:r>
          </a:p>
          <a:p>
            <a:pPr lvl="2">
              <a:spcBef>
                <a:spcPts val="1200"/>
              </a:spcBef>
            </a:pPr>
            <a:endParaRPr lang="en-GB" sz="2200" dirty="0"/>
          </a:p>
          <a:p>
            <a:pPr>
              <a:spcBef>
                <a:spcPts val="1200"/>
              </a:spcBef>
            </a:pPr>
            <a:r>
              <a:rPr lang="en-GB" sz="2200" dirty="0"/>
              <a:t>  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59DE63-E895-4200-AA53-022CE900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AA3CFE-5678-4334-B44A-555F37DC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91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A9932C-B2B8-4943-A25B-25BB1800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C21C8F-E096-490C-849F-F63E8AE0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31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C1139D2-B4E8-45A7-996F-9F86A60AD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12183539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6093E2-BF35-478A-8C29-2F678B596781}"/>
              </a:ext>
            </a:extLst>
          </p:cNvPr>
          <p:cNvSpPr txBox="1"/>
          <p:nvPr/>
        </p:nvSpPr>
        <p:spPr>
          <a:xfrm>
            <a:off x="7952015" y="3614974"/>
            <a:ext cx="37494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accent2"/>
                </a:solidFill>
              </a:rPr>
              <a:t>Gracias</a:t>
            </a:r>
          </a:p>
          <a:p>
            <a:endParaRPr lang="es-419" dirty="0"/>
          </a:p>
          <a:p>
            <a:endParaRPr lang="es-419" dirty="0"/>
          </a:p>
          <a:p>
            <a:endParaRPr lang="es-419" sz="1500" dirty="0"/>
          </a:p>
          <a:p>
            <a:pPr>
              <a:spcAft>
                <a:spcPts val="300"/>
              </a:spcAft>
            </a:pPr>
            <a:r>
              <a:rPr lang="es-419" sz="1500" dirty="0"/>
              <a:t>Mas información:</a:t>
            </a:r>
          </a:p>
          <a:p>
            <a:pPr>
              <a:spcAft>
                <a:spcPts val="300"/>
              </a:spcAft>
            </a:pPr>
            <a:r>
              <a:rPr lang="es-419" sz="1500" dirty="0"/>
              <a:t>Manal Azzi (especialista principal en SST)</a:t>
            </a:r>
          </a:p>
          <a:p>
            <a:pPr>
              <a:spcAft>
                <a:spcPts val="300"/>
              </a:spcAft>
            </a:pPr>
            <a:r>
              <a:rPr lang="es-419" sz="1500" dirty="0">
                <a:hlinkClick r:id="rId4"/>
              </a:rPr>
              <a:t>azzi@ilo.org</a:t>
            </a:r>
            <a:endParaRPr lang="es-419" sz="1500" dirty="0"/>
          </a:p>
          <a:p>
            <a:pPr>
              <a:spcAft>
                <a:spcPts val="300"/>
              </a:spcAft>
            </a:pPr>
            <a:r>
              <a:rPr lang="es-419" sz="1500" dirty="0"/>
              <a:t>Servicio de LABADNIN/OSH</a:t>
            </a:r>
          </a:p>
          <a:p>
            <a:pPr>
              <a:spcAft>
                <a:spcPts val="300"/>
              </a:spcAft>
            </a:pPr>
            <a:r>
              <a:rPr lang="es-419" sz="1500" dirty="0">
                <a:hlinkClick r:id="rId5"/>
              </a:rPr>
              <a:t>labadmin-osh@ilo.org</a:t>
            </a:r>
            <a:endParaRPr lang="es-419" sz="1500" dirty="0"/>
          </a:p>
        </p:txBody>
      </p:sp>
    </p:spTree>
    <p:extLst>
      <p:ext uri="{BB962C8B-B14F-4D97-AF65-F5344CB8AC3E}">
        <p14:creationId xmlns:p14="http://schemas.microsoft.com/office/powerpoint/2010/main" val="91802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5AB20D-8DE9-40E4-9A48-CF10C326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Dinámicas de la violencia y el acoso en el trabajo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071426-473C-4DA1-B21D-5F85151E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9" y="2404533"/>
            <a:ext cx="5605461" cy="3472391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es-ES" sz="2200" b="1" dirty="0"/>
              <a:t>Horizontal: </a:t>
            </a:r>
            <a:r>
              <a:rPr lang="es-ES" sz="2200" dirty="0"/>
              <a:t>violencia y acoso perpetrados entre compañeros de trabajo </a:t>
            </a:r>
          </a:p>
          <a:p>
            <a:pPr lvl="2">
              <a:spcAft>
                <a:spcPts val="1800"/>
              </a:spcAft>
            </a:pPr>
            <a:r>
              <a:rPr lang="es-ES" sz="2200" b="1" dirty="0"/>
              <a:t>Vertical: </a:t>
            </a:r>
            <a:r>
              <a:rPr lang="es-ES" sz="2200" dirty="0"/>
              <a:t>violencia y acoso perpetrados entre supervisores y subordinados </a:t>
            </a:r>
          </a:p>
          <a:p>
            <a:pPr lvl="2">
              <a:spcAft>
                <a:spcPts val="1800"/>
              </a:spcAft>
            </a:pPr>
            <a:r>
              <a:rPr lang="es-ES" sz="2200" b="1" dirty="0"/>
              <a:t>Por terceras partes: </a:t>
            </a:r>
            <a:r>
              <a:rPr lang="es-ES" sz="2200" dirty="0"/>
              <a:t>violencia y acoso perpetrados por clientes/ consumidores/ pacientes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6F8EDF-3D75-4D42-91F8-8EBF0CD6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006EB49-0154-48F0-AA0F-3652850AB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4563"/>
          <a:stretch/>
        </p:blipFill>
        <p:spPr>
          <a:xfrm>
            <a:off x="6664240" y="2404533"/>
            <a:ext cx="5037221" cy="38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E967C-C801-4338-B4D7-82C7561B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psicosociales asociados a la violencia y el acoso en el trabajo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025CBE-3FB0-4EDF-8219-759F402FF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fontAlgn="t">
              <a:spcAft>
                <a:spcPts val="300"/>
              </a:spcAft>
            </a:pPr>
            <a:r>
              <a:rPr lang="es-ES_tradnl" b="1" dirty="0"/>
              <a:t>Exigencias del trabajo</a:t>
            </a:r>
            <a:r>
              <a:rPr lang="en-GB" sz="1600" b="1" dirty="0"/>
              <a:t> </a:t>
            </a:r>
            <a:r>
              <a:rPr lang="en-US" dirty="0"/>
              <a:t>– </a:t>
            </a:r>
            <a:r>
              <a:rPr lang="es-ES_tradnl" b="0" dirty="0"/>
              <a:t>tareas no coinciden a los conocimientos y las capacidades</a:t>
            </a:r>
            <a:endParaRPr lang="en-GB" sz="1800" dirty="0"/>
          </a:p>
          <a:p>
            <a:pPr lvl="2" fontAlgn="t">
              <a:spcAft>
                <a:spcPts val="300"/>
              </a:spcAft>
            </a:pPr>
            <a:r>
              <a:rPr lang="es-ES_tradnl" b="1" dirty="0"/>
              <a:t>Control de las tareas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_tradnl" b="0" dirty="0"/>
              <a:t>poco o nada que opinar sobre cómo realizar el trabajo</a:t>
            </a:r>
            <a:endParaRPr lang="en-GB" sz="1800" dirty="0"/>
          </a:p>
          <a:p>
            <a:pPr lvl="2" fontAlgn="t">
              <a:spcAft>
                <a:spcPts val="300"/>
              </a:spcAft>
            </a:pPr>
            <a:r>
              <a:rPr lang="es-ES_tradnl" b="1" dirty="0"/>
              <a:t>Diseño de las tareas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_tradnl" b="0" dirty="0"/>
              <a:t>tareas repetitivas o monótonas</a:t>
            </a:r>
            <a:endParaRPr lang="en-GB" sz="1800" dirty="0"/>
          </a:p>
          <a:p>
            <a:pPr lvl="2" fontAlgn="t">
              <a:spcAft>
                <a:spcPts val="300"/>
              </a:spcAft>
            </a:pPr>
            <a:r>
              <a:rPr lang="es-ES_tradnl" b="1" dirty="0"/>
              <a:t>Claridad de las funciones </a:t>
            </a:r>
            <a:r>
              <a:rPr lang="en-US" dirty="0"/>
              <a:t>– </a:t>
            </a:r>
            <a:r>
              <a:rPr lang="es-ES_tradnl" b="0" dirty="0"/>
              <a:t>responsabilidades, funciones y grado de autoridad no están claros</a:t>
            </a:r>
            <a:endParaRPr lang="en-GB" sz="1800" dirty="0"/>
          </a:p>
          <a:p>
            <a:pPr lvl="2" fontAlgn="t">
              <a:spcAft>
                <a:spcPts val="300"/>
              </a:spcAft>
            </a:pPr>
            <a:r>
              <a:rPr lang="es-ES_tradnl" b="1" dirty="0"/>
              <a:t>Relaciones en el trabajo </a:t>
            </a:r>
            <a:r>
              <a:rPr lang="en-US" dirty="0"/>
              <a:t>– </a:t>
            </a:r>
            <a:r>
              <a:rPr lang="es-ES_tradnl" b="0" dirty="0"/>
              <a:t>críticas; exclusión; falta de apoyo y comunicación</a:t>
            </a:r>
            <a:endParaRPr lang="en-GB" sz="1800" dirty="0"/>
          </a:p>
          <a:p>
            <a:pPr lvl="2" fontAlgn="t">
              <a:spcAft>
                <a:spcPts val="300"/>
              </a:spcAft>
            </a:pPr>
            <a:r>
              <a:rPr lang="es-ES_tradnl" b="1" dirty="0"/>
              <a:t>Estilos de liderazgo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_tradnl" b="0" dirty="0"/>
              <a:t>liderazgo autocrático o de laissez-faire</a:t>
            </a:r>
            <a:endParaRPr lang="en-GB" sz="1800" dirty="0"/>
          </a:p>
          <a:p>
            <a:pPr lvl="2" fontAlgn="t">
              <a:spcAft>
                <a:spcPts val="300"/>
              </a:spcAft>
            </a:pPr>
            <a:r>
              <a:rPr lang="es-ES_tradnl" b="1" dirty="0"/>
              <a:t>Justicia organizacional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_tradnl" b="0" dirty="0"/>
              <a:t>falta de políticas y procedimientos; injusticia en la toma de decisiones</a:t>
            </a:r>
            <a:endParaRPr lang="en-GB" sz="1800" dirty="0"/>
          </a:p>
          <a:p>
            <a:pPr lvl="2" fontAlgn="t">
              <a:spcAft>
                <a:spcPts val="300"/>
              </a:spcAft>
            </a:pPr>
            <a:r>
              <a:rPr lang="es-ES_tradnl" b="1" dirty="0"/>
              <a:t>Gestión del cambio organizacional </a:t>
            </a:r>
            <a:r>
              <a:rPr lang="en-US" dirty="0"/>
              <a:t>– </a:t>
            </a:r>
            <a:r>
              <a:rPr lang="es-ES_tradnl" b="0" dirty="0"/>
              <a:t>restructuración/reducción; subcontratación</a:t>
            </a:r>
            <a:endParaRPr lang="en-GB" sz="1800" dirty="0"/>
          </a:p>
          <a:p>
            <a:pPr lvl="2" fontAlgn="t">
              <a:spcAft>
                <a:spcPts val="300"/>
              </a:spcAft>
            </a:pPr>
            <a:r>
              <a:rPr lang="es-ES_tradnl" b="1" dirty="0"/>
              <a:t>Entorno de trabajo físico </a:t>
            </a:r>
            <a:r>
              <a:rPr lang="en-US" dirty="0"/>
              <a:t>– </a:t>
            </a:r>
            <a:r>
              <a:rPr lang="es-ES_tradnl" b="0" dirty="0"/>
              <a:t>diseño y el mantenimiento de los equipos  y las instalaciones</a:t>
            </a:r>
            <a:endParaRPr lang="en-GB" sz="1800" b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A411F3-C038-4D93-A74D-F2CA98F8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A825AB-F7C9-4904-AC56-89EC1752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9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36EB1-A5C0-409E-911F-F5E88BFB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Otros factores de riesgo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47D624-9713-4D21-ADD2-9E8FA1FF7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9" y="2404533"/>
            <a:ext cx="6455694" cy="3472391"/>
          </a:xfrm>
        </p:spPr>
        <p:txBody>
          <a:bodyPr/>
          <a:lstStyle/>
          <a:p>
            <a:pPr lvl="2">
              <a:spcAft>
                <a:spcPts val="400"/>
              </a:spcAft>
            </a:pPr>
            <a:r>
              <a:rPr lang="es-ES" dirty="0"/>
              <a:t>Discriminación </a:t>
            </a:r>
          </a:p>
          <a:p>
            <a:pPr lvl="2">
              <a:spcAft>
                <a:spcPts val="400"/>
              </a:spcAft>
            </a:pPr>
            <a:r>
              <a:rPr lang="es-ES" dirty="0"/>
              <a:t>Diferencias culturales y de idioma </a:t>
            </a:r>
          </a:p>
          <a:p>
            <a:pPr lvl="2">
              <a:spcAft>
                <a:spcPts val="400"/>
              </a:spcAft>
            </a:pPr>
            <a:r>
              <a:rPr lang="es-ES" dirty="0"/>
              <a:t>‘Normalización' de la violencia y el acoso </a:t>
            </a:r>
          </a:p>
          <a:p>
            <a:pPr lvl="2">
              <a:spcAft>
                <a:spcPts val="400"/>
              </a:spcAft>
            </a:pPr>
            <a:r>
              <a:rPr lang="es-ES" dirty="0"/>
              <a:t>Cultura del lugar de trabajo en la que no se cuestionan los comportamientos de intimidación</a:t>
            </a:r>
          </a:p>
          <a:p>
            <a:pPr lvl="2">
              <a:spcAft>
                <a:spcPts val="400"/>
              </a:spcAft>
            </a:pPr>
            <a:r>
              <a:rPr lang="es-ES" dirty="0"/>
              <a:t>Cultura del lugar de trabajo en la que se tolera el abuso del alcohol o las drogas.</a:t>
            </a:r>
          </a:p>
          <a:p>
            <a:pPr lvl="2">
              <a:spcAft>
                <a:spcPts val="400"/>
              </a:spcAft>
            </a:pPr>
            <a:r>
              <a:rPr lang="es-ES" dirty="0"/>
              <a:t>Grupos de trabajadores más vulnerables a la violencia y el acoso (p. ej. mujeres, trabajadores jóvenes, trabajadores informales, etc.)</a:t>
            </a:r>
          </a:p>
          <a:p>
            <a:pPr>
              <a:spcAft>
                <a:spcPts val="400"/>
              </a:spcAft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5FFAD1-B5B0-4DD4-9A9B-A4BAAF94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B7A173-4836-4D30-A9C3-64E9AB0B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A73BA34-CD1D-4A87-9D12-447EB3EBF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/>
          <a:stretch/>
        </p:blipFill>
        <p:spPr>
          <a:xfrm>
            <a:off x="7892716" y="2600977"/>
            <a:ext cx="3808746" cy="3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1711D-2C8C-452B-8C84-6A6770C8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Situaciones laborales que pueden aumentar el riesgo de violencia y acoso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D591F6-6A92-441F-A31B-CEDA15C9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404533"/>
            <a:ext cx="6070683" cy="3472391"/>
          </a:xfr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es-ES" dirty="0"/>
              <a:t>Trabajo en solitario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Trabajo en contacto con el público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Trabajo con personas en situación difícil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Trabajo con objetos de valor y manejo de efectivo </a:t>
            </a:r>
          </a:p>
          <a:p>
            <a:pPr lvl="2">
              <a:spcAft>
                <a:spcPts val="1200"/>
              </a:spcAft>
            </a:pPr>
            <a:r>
              <a:rPr lang="es-ES" dirty="0"/>
              <a:t>Trabajo en lugares aislados o remotos, al atardecer y/o de noche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822A7-A428-4334-A4C9-697AD541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065A16-669F-44DB-A5FE-E2E3F20E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ED8FD1-D1F8-4C97-A724-C59E05939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17546" r="7247" b="7872"/>
          <a:stretch/>
        </p:blipFill>
        <p:spPr>
          <a:xfrm>
            <a:off x="7428729" y="2404533"/>
            <a:ext cx="4272733" cy="37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B39B8-1ADA-4593-A7F9-89C51B51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Cuáles</a:t>
            </a:r>
            <a:r>
              <a:rPr lang="en-GB" dirty="0"/>
              <a:t> son las </a:t>
            </a:r>
            <a:r>
              <a:rPr lang="en-GB" dirty="0" err="1"/>
              <a:t>consecuencias</a:t>
            </a:r>
            <a:r>
              <a:rPr lang="en-GB" dirty="0"/>
              <a:t>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07CF2-1C26-4C27-AA3C-FFF7C0FF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400"/>
              </a:spcAft>
            </a:pPr>
            <a:r>
              <a:rPr lang="es-ES" b="1" dirty="0"/>
              <a:t>Víctimas. </a:t>
            </a:r>
            <a:r>
              <a:rPr lang="es-ES" dirty="0"/>
              <a:t>Problemas de salud mental (miedo, tristeza, vergüenza, ansiedad, depresión, fatiga crónica, problemas de sueño, TEPT, mayor riesgo de suicidio); trastornos físicos (disminución de la fuerza física, trastornos musculoesqueléticos, enfermedades cardiovasculares); autoestima reducida; daños a la situación laboral.</a:t>
            </a:r>
          </a:p>
          <a:p>
            <a:pPr lvl="2">
              <a:spcAft>
                <a:spcPts val="400"/>
              </a:spcAft>
            </a:pPr>
            <a:r>
              <a:rPr lang="es-ES" b="1" dirty="0"/>
              <a:t>Testigos, compañeros de trabajo, pacientes, clientes, familiares y amigos. </a:t>
            </a:r>
            <a:r>
              <a:rPr lang="es-ES" dirty="0"/>
              <a:t>Efectos perjudiciales para la salud mental y el bienestar.</a:t>
            </a:r>
          </a:p>
          <a:p>
            <a:pPr lvl="2">
              <a:spcAft>
                <a:spcPts val="400"/>
              </a:spcAft>
            </a:pPr>
            <a:r>
              <a:rPr lang="es-ES" b="1" dirty="0"/>
              <a:t>Organizaciones . </a:t>
            </a:r>
            <a:r>
              <a:rPr lang="es-ES" dirty="0"/>
              <a:t>Costos relacionados con el absentismo; rotación de personal; contratación, incorporación y capacitación; menor rendimiento y productividad; daño a la reputación; aumento de las primas de seguros; etc.</a:t>
            </a:r>
          </a:p>
          <a:p>
            <a:pPr lvl="2">
              <a:spcAft>
                <a:spcPts val="400"/>
              </a:spcAft>
            </a:pPr>
            <a:r>
              <a:rPr lang="es-ES" b="1" dirty="0"/>
              <a:t>Sociedad. </a:t>
            </a:r>
            <a:r>
              <a:rPr lang="es-ES" dirty="0"/>
              <a:t>Costos relacionados con las consultas médicas, tratamiento y/o la rehabilitación; bienestar social/prestaciones; etc.</a:t>
            </a:r>
          </a:p>
          <a:p>
            <a:pPr>
              <a:spcAft>
                <a:spcPts val="400"/>
              </a:spcAft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04899B-F4CF-4226-A58D-CE58B96D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15C53F-840D-4A4C-8F87-B0923E6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5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3DCB2-4482-42B5-B56E-E264B1FB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(núm. 190) y Recomendación (núm. 206) de la OIT sobre la violencia y el acoso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16CEE1-7E66-45B8-A416-1B3E262F2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dirty="0"/>
              <a:t>Respeto, promoción y realización del </a:t>
            </a:r>
            <a:r>
              <a:rPr lang="es-ES" b="1" dirty="0"/>
              <a:t>derecho de todos a un mundo de trabajo libre de violencia y acoso</a:t>
            </a:r>
          </a:p>
          <a:p>
            <a:pPr lvl="2"/>
            <a:r>
              <a:rPr lang="es-ES" dirty="0"/>
              <a:t>Adopción de un </a:t>
            </a:r>
            <a:r>
              <a:rPr lang="es-ES" b="1" dirty="0"/>
              <a:t>enfoque inclusivo, integrado </a:t>
            </a:r>
            <a:r>
              <a:rPr lang="es-ES" dirty="0"/>
              <a:t>y que tenga en cuenta las </a:t>
            </a:r>
            <a:r>
              <a:rPr lang="es-ES" b="1" dirty="0"/>
              <a:t>cuestiones de género </a:t>
            </a:r>
          </a:p>
          <a:p>
            <a:pPr marL="540000" lvl="4" indent="-2160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Roles y funciones complementarias de gobiernos, empleadores y trabajadores</a:t>
            </a:r>
          </a:p>
          <a:p>
            <a:pPr marL="540000" lvl="4" indent="-2160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Protección en todos los sectores, privado y público, economía formal e informal, áreas urbanas o rurales</a:t>
            </a:r>
          </a:p>
          <a:p>
            <a:pPr marL="540000" lvl="4" indent="-2160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Adoptar leyes y reglamentos para prohibir la violencia y el acoso y definir las responsabilidades de los empleadores</a:t>
            </a:r>
          </a:p>
          <a:p>
            <a:pPr marL="540000" lvl="4" indent="-2160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Abordar la violencia y el acoso en políticas pertinentes (p. ej., relativas a la SST, igualdad y no discriminación, migración)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1B74FB-52D2-47EF-9F43-28229F76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4591E9-F3F7-4212-8D6E-3FCB91FE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03830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3227</Words>
  <Application>Microsoft Office PowerPoint</Application>
  <PresentationFormat>Panorámica</PresentationFormat>
  <Paragraphs>336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.Hiragino Kaku Gothic Interface W3</vt:lpstr>
      <vt:lpstr>Arial</vt:lpstr>
      <vt:lpstr>Calibri</vt:lpstr>
      <vt:lpstr>Wingdings</vt:lpstr>
      <vt:lpstr>Wingdings 3</vt:lpstr>
      <vt:lpstr>ILO 2020</vt:lpstr>
      <vt:lpstr>Presentación de PowerPoint</vt:lpstr>
      <vt:lpstr>¿Qué es violencia y acoso en el mundo del trabajo?</vt:lpstr>
      <vt:lpstr>Formas de violencia y acoso en el trabajo</vt:lpstr>
      <vt:lpstr>Dinámicas de la violencia y el acoso en el trabajo</vt:lpstr>
      <vt:lpstr>Factores psicosociales asociados a la violencia y el acoso en el trabajo</vt:lpstr>
      <vt:lpstr>Otros factores de riesgo</vt:lpstr>
      <vt:lpstr>Situaciones laborales que pueden aumentar el riesgo de violencia y acoso</vt:lpstr>
      <vt:lpstr>¿Cuáles son las consecuencias? </vt:lpstr>
      <vt:lpstr>Convenio (núm. 190) y Recomendación (núm. 206) de la OIT sobre la violencia y el acoso</vt:lpstr>
      <vt:lpstr>Convenios y recomendaciones de la OIT sobre SST </vt:lpstr>
      <vt:lpstr>Integrar la violencia y el acoso en los marcos nacionales de SST</vt:lpstr>
      <vt:lpstr>Leyes y regulaciones en materia de SST</vt:lpstr>
      <vt:lpstr>Ejemplos: Leyes nacionales relacionadas con la SST que abordan la violencia y el acoso en el lugar de trabajo (I)</vt:lpstr>
      <vt:lpstr>Ejemplos: Leyes nacionales relacionadas con la SST que abordan la violencia y el acoso en el lugar de trabajo (II)</vt:lpstr>
      <vt:lpstr>Inspección del trabajo </vt:lpstr>
      <vt:lpstr>National OSH policies, strategies, guidelines and standards</vt:lpstr>
      <vt:lpstr>Recopilación de datos sobre violencia y acoso en el trabajo</vt:lpstr>
      <vt:lpstr>Ejemplo: Encuesta realizada en Francia sobre las condiciones de trabajo (2013)</vt:lpstr>
      <vt:lpstr>Educación, formación y sensibilización</vt:lpstr>
      <vt:lpstr>Acción a nivel del lugar de trabajo</vt:lpstr>
      <vt:lpstr>Política del lugar de trabajo relativa a la violencia y el acoso (I)</vt:lpstr>
      <vt:lpstr>Política del lugar de trabajo relativa a la violencia y el acoso (II)</vt:lpstr>
      <vt:lpstr>Identificación de peligros y evaluación de riesgos </vt:lpstr>
      <vt:lpstr>Ejemplo: la Norma nacional del Canadá  sobre salud y seguridad psicológicas en el lugar de trabajo </vt:lpstr>
      <vt:lpstr>Medidas de prevención y control</vt:lpstr>
      <vt:lpstr>Medidas para responder y minimizar los efectos</vt:lpstr>
      <vt:lpstr>Información y capacitación en SST</vt:lpstr>
      <vt:lpstr>Ejemplo: PAS 1010:2011 – Gestión de los riesgos psicosociales en el lugar de trabajo</vt:lpstr>
      <vt:lpstr>¿Qué se puede hacer para poner fin a la violencia y el acoso en el mundo laboral? (I)</vt:lpstr>
      <vt:lpstr>¿Qué se puede hacer para poner fin a la violencia y el acoso en el mundo laboral? (II)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Dafne Papandrea</dc:creator>
  <cp:lastModifiedBy>Acer</cp:lastModifiedBy>
  <cp:revision>56</cp:revision>
  <dcterms:created xsi:type="dcterms:W3CDTF">2020-06-15T08:35:55Z</dcterms:created>
  <dcterms:modified xsi:type="dcterms:W3CDTF">2020-08-03T16:26:34Z</dcterms:modified>
</cp:coreProperties>
</file>